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8" r:id="rId2"/>
    <p:sldId id="256" r:id="rId3"/>
    <p:sldId id="262" r:id="rId4"/>
    <p:sldId id="269" r:id="rId5"/>
    <p:sldId id="259" r:id="rId6"/>
    <p:sldId id="261" r:id="rId7"/>
    <p:sldId id="260" r:id="rId8"/>
    <p:sldId id="263" r:id="rId9"/>
    <p:sldId id="264" r:id="rId10"/>
    <p:sldId id="265" r:id="rId11"/>
    <p:sldId id="270" r:id="rId12"/>
    <p:sldId id="272" r:id="rId13"/>
    <p:sldId id="271" r:id="rId14"/>
    <p:sldId id="257" r:id="rId15"/>
    <p:sldId id="266" r:id="rId16"/>
    <p:sldId id="268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9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9666" y="665163"/>
            <a:ext cx="5036694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9666" y="3467126"/>
            <a:ext cx="5036694" cy="1179824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72470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57605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4933013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656916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2"/>
          <p:cNvSpPr>
            <a:spLocks noGrp="1"/>
          </p:cNvSpPr>
          <p:nvPr>
            <p:ph idx="13"/>
          </p:nvPr>
        </p:nvSpPr>
        <p:spPr>
          <a:xfrm>
            <a:off x="449706" y="1825625"/>
            <a:ext cx="5357734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84320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0583" y="1499016"/>
            <a:ext cx="5021705" cy="2119079"/>
          </a:xfrm>
        </p:spPr>
        <p:txBody>
          <a:bodyPr anchor="b">
            <a:normAutofit/>
            <a:scene3d>
              <a:camera prst="orthographicFront"/>
              <a:lightRig rig="sunrise" dir="t"/>
            </a:scene3d>
            <a:sp3d extrusionH="57150" contourW="12700" prstMaterial="dkEdge">
              <a:bevelT w="38100" h="38100"/>
              <a:contourClr>
                <a:schemeClr val="accent4">
                  <a:lumMod val="50000"/>
                </a:schemeClr>
              </a:contourClr>
            </a:sp3d>
          </a:bodyPr>
          <a:lstStyle>
            <a:lvl1pPr algn="ctr">
              <a:defRPr sz="3600">
                <a:ln w="6350">
                  <a:solidFill>
                    <a:srgbClr val="3A1D00"/>
                  </a:solidFill>
                </a:ln>
                <a:solidFill>
                  <a:srgbClr val="3A1D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30583" y="3974866"/>
            <a:ext cx="5021705" cy="1436583"/>
          </a:xfrm>
        </p:spPr>
        <p:txBody>
          <a:bodyPr/>
          <a:lstStyle>
            <a:lvl1pPr marL="0" indent="0" algn="ctr">
              <a:buNone/>
              <a:defRPr sz="2400">
                <a:ln>
                  <a:solidFill>
                    <a:srgbClr val="3A1D00"/>
                  </a:solidFill>
                </a:ln>
                <a:solidFill>
                  <a:srgbClr val="3A1D00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38122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4696" y="1847850"/>
            <a:ext cx="5306518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628151" y="1847850"/>
            <a:ext cx="5124138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29.08.2022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13741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0760" y="365125"/>
            <a:ext cx="5261547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9726" y="382380"/>
            <a:ext cx="544142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9726" y="1372979"/>
            <a:ext cx="5441428" cy="48166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60760" y="1681163"/>
            <a:ext cx="526154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60760" y="2505075"/>
            <a:ext cx="526154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29.08.2022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98199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4735" y="464695"/>
            <a:ext cx="5372724" cy="11210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29.08.2022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891591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29.08.2022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96462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705" y="457200"/>
            <a:ext cx="5411449" cy="14015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10662" y="457200"/>
            <a:ext cx="5051686" cy="576371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49705" y="2057400"/>
            <a:ext cx="5411449" cy="416351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29.08.2022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320057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610662" y="987425"/>
            <a:ext cx="4744726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29.08.2022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45312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65692" y="365125"/>
            <a:ext cx="518659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reezing" dir="t"/>
            </a:scene3d>
            <a:sp3d extrusionH="57150" contourW="12700" prstMaterial="dkEdge">
              <a:bevelT w="38100" h="38100"/>
              <a:contourClr>
                <a:schemeClr val="accent4">
                  <a:lumMod val="5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565692" y="1825625"/>
            <a:ext cx="518659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46D937-DF1D-41E6-B9D6-316CB067AABE}" type="datetimeFigureOut">
              <a:rPr lang="ru-RU" smtClean="0"/>
              <a:pPr/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0414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ln w="6350">
            <a:solidFill>
              <a:schemeClr val="accent6">
                <a:lumMod val="50000"/>
              </a:schemeClr>
            </a:solidFill>
          </a:ln>
          <a:solidFill>
            <a:srgbClr val="3A1D00"/>
          </a:solidFill>
          <a:effectLst/>
          <a:latin typeface="Arial Black" panose="020B0A04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png"/><Relationship Id="rId7" Type="http://schemas.openxmlformats.org/officeDocument/2006/relationships/image" Target="../media/image51.jpeg"/><Relationship Id="rId12" Type="http://schemas.openxmlformats.org/officeDocument/2006/relationships/image" Target="../media/image56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11" Type="http://schemas.openxmlformats.org/officeDocument/2006/relationships/image" Target="../media/image55.jpeg"/><Relationship Id="rId5" Type="http://schemas.openxmlformats.org/officeDocument/2006/relationships/image" Target="../media/image49.png"/><Relationship Id="rId10" Type="http://schemas.openxmlformats.org/officeDocument/2006/relationships/image" Target="../media/image54.jpeg"/><Relationship Id="rId4" Type="http://schemas.openxmlformats.org/officeDocument/2006/relationships/image" Target="../media/image48.jpeg"/><Relationship Id="rId9" Type="http://schemas.openxmlformats.org/officeDocument/2006/relationships/image" Target="../media/image5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jpeg"/><Relationship Id="rId7" Type="http://schemas.openxmlformats.org/officeDocument/2006/relationships/image" Target="../media/image68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66.jpeg"/><Relationship Id="rId4" Type="http://schemas.openxmlformats.org/officeDocument/2006/relationships/image" Target="../media/image6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image" Target="../media/image71.jpeg"/><Relationship Id="rId7" Type="http://schemas.openxmlformats.org/officeDocument/2006/relationships/image" Target="../media/image75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jpeg"/><Relationship Id="rId4" Type="http://schemas.openxmlformats.org/officeDocument/2006/relationships/image" Target="../media/image72.png"/><Relationship Id="rId9" Type="http://schemas.openxmlformats.org/officeDocument/2006/relationships/image" Target="../media/image77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eg"/><Relationship Id="rId3" Type="http://schemas.openxmlformats.org/officeDocument/2006/relationships/image" Target="../media/image81.jpeg"/><Relationship Id="rId7" Type="http://schemas.openxmlformats.org/officeDocument/2006/relationships/image" Target="../media/image85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10" Type="http://schemas.openxmlformats.org/officeDocument/2006/relationships/image" Target="../media/image38.jpeg"/><Relationship Id="rId4" Type="http://schemas.openxmlformats.org/officeDocument/2006/relationships/image" Target="../media/image32.jpeg"/><Relationship Id="rId9" Type="http://schemas.openxmlformats.org/officeDocument/2006/relationships/image" Target="../media/image3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492839" y="493176"/>
            <a:ext cx="5021705" cy="2119079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Портфолио</a:t>
            </a:r>
            <a:endParaRPr lang="ru-RU" sz="4400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6629999" y="2822722"/>
            <a:ext cx="5021705" cy="3184886"/>
          </a:xfrm>
        </p:spPr>
        <p:txBody>
          <a:bodyPr>
            <a:normAutofit/>
          </a:bodyPr>
          <a:lstStyle/>
          <a:p>
            <a:r>
              <a:rPr lang="ru-RU" b="1" i="1" dirty="0"/>
              <a:t>у</a:t>
            </a:r>
            <a:r>
              <a:rPr lang="ru-RU" b="1" i="1" dirty="0" smtClean="0"/>
              <a:t>чителя-логопеда </a:t>
            </a:r>
          </a:p>
          <a:p>
            <a:r>
              <a:rPr lang="ru-RU" sz="3200" b="1" i="1" dirty="0" smtClean="0"/>
              <a:t>Караваевой Анастасии Николаевны</a:t>
            </a:r>
          </a:p>
          <a:p>
            <a:endParaRPr lang="ru-RU" sz="3200" b="1" i="1" dirty="0"/>
          </a:p>
          <a:p>
            <a:r>
              <a:rPr lang="ru-RU" b="1" i="1" dirty="0" smtClean="0"/>
              <a:t>ГО Верхняя Пышма</a:t>
            </a:r>
          </a:p>
          <a:p>
            <a:endParaRPr lang="ru-RU" b="1" i="1" dirty="0"/>
          </a:p>
          <a:p>
            <a:endParaRPr lang="ru-RU" sz="3200" b="1" i="1" dirty="0"/>
          </a:p>
        </p:txBody>
      </p:sp>
      <p:sp>
        <p:nvSpPr>
          <p:cNvPr id="2" name="TextBox 1"/>
          <p:cNvSpPr txBox="1"/>
          <p:nvPr/>
        </p:nvSpPr>
        <p:spPr>
          <a:xfrm>
            <a:off x="6492839" y="493176"/>
            <a:ext cx="57466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    Муниципальное автономное дошкольное </a:t>
            </a:r>
          </a:p>
          <a:p>
            <a:r>
              <a:rPr lang="ru-RU" sz="2000" b="1" dirty="0" smtClean="0"/>
              <a:t>образовательное учреждение «Детский сад № 9</a:t>
            </a:r>
            <a:r>
              <a:rPr lang="ru-RU" dirty="0" smtClean="0"/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273932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46067" y="420926"/>
            <a:ext cx="1800199" cy="27882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01175" y="420926"/>
            <a:ext cx="1978669" cy="26423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46166" y="3359596"/>
            <a:ext cx="1505337" cy="22176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74127" y="3359596"/>
            <a:ext cx="1720047" cy="23229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Рисунок 12" descr="IMG-20210127-WA0010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6608" y="838676"/>
            <a:ext cx="2791834" cy="17672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1645920" y="329184"/>
            <a:ext cx="30732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Фестивали Поэзии</a:t>
            </a:r>
            <a:endParaRPr lang="ru-RU" sz="2800" b="1" dirty="0">
              <a:solidFill>
                <a:schemeClr val="tx1">
                  <a:lumMod val="75000"/>
                  <a:lumOff val="2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668512" y="5978868"/>
            <a:ext cx="31534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«Литературные гостиные»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14" name="Рисунок 13" descr="IMG-20210202-WA000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585862" y="3359596"/>
            <a:ext cx="1570586" cy="24997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 descr="IMG-20210206-WA000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04269" y="3436318"/>
            <a:ext cx="1292151" cy="15658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06091" y="950980"/>
            <a:ext cx="2496410" cy="18723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11231" y="3436318"/>
            <a:ext cx="2712083" cy="15464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0670" y="5136167"/>
            <a:ext cx="1243902" cy="14931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1254605" y="3036208"/>
            <a:ext cx="27061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« Литературное кафе»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872" r="12428"/>
          <a:stretch/>
        </p:blipFill>
        <p:spPr>
          <a:xfrm>
            <a:off x="2916662" y="5089376"/>
            <a:ext cx="2947110" cy="15399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1004281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32" r="18185"/>
          <a:stretch/>
        </p:blipFill>
        <p:spPr>
          <a:xfrm rot="5400000">
            <a:off x="3204305" y="1530954"/>
            <a:ext cx="2094221" cy="3256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IMG-20201209-WA0028.jpg"/>
          <p:cNvPicPr>
            <a:picLocks noChangeAspect="1"/>
          </p:cNvPicPr>
          <p:nvPr/>
        </p:nvPicPr>
        <p:blipFill rotWithShape="1">
          <a:blip r:embed="rId3"/>
          <a:srcRect l="3185" t="2804" b="3609"/>
          <a:stretch/>
        </p:blipFill>
        <p:spPr>
          <a:xfrm>
            <a:off x="329185" y="954837"/>
            <a:ext cx="3794760" cy="20733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52" r="10649" b="5555"/>
          <a:stretch/>
        </p:blipFill>
        <p:spPr>
          <a:xfrm>
            <a:off x="575995" y="3983037"/>
            <a:ext cx="3884126" cy="26189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835024" y="308506"/>
            <a:ext cx="52774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Проектная деятельность</a:t>
            </a:r>
            <a:endParaRPr lang="ru-RU" sz="3600" b="1" dirty="0">
              <a:solidFill>
                <a:schemeClr val="tx1">
                  <a:lumMod val="75000"/>
                  <a:lumOff val="2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028432" y="308506"/>
            <a:ext cx="16578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Квесты</a:t>
            </a:r>
            <a:endParaRPr lang="ru-RU" sz="3600" b="1" dirty="0">
              <a:solidFill>
                <a:schemeClr val="tx1">
                  <a:lumMod val="75000"/>
                  <a:lumOff val="25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95374" y="1404137"/>
            <a:ext cx="2926076" cy="1430503"/>
          </a:xfrm>
          <a:prstGeom prst="rect">
            <a:avLst/>
          </a:prstGeom>
        </p:spPr>
      </p:pic>
      <p:pic>
        <p:nvPicPr>
          <p:cNvPr id="9" name="Рисунок 8" descr="1622544683940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87184" y="4206241"/>
            <a:ext cx="4507992" cy="2361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1622544653635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95374" y="2923492"/>
            <a:ext cx="2926076" cy="14627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162254468393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072985" y="1120673"/>
            <a:ext cx="1757150" cy="2463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6986552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IMG-20201209-WA0028.jpg"/>
          <p:cNvPicPr>
            <a:picLocks noChangeAspect="1"/>
          </p:cNvPicPr>
          <p:nvPr/>
        </p:nvPicPr>
        <p:blipFill rotWithShape="1">
          <a:blip r:embed="rId2"/>
          <a:srcRect l="3185" t="2804" b="3609"/>
          <a:stretch/>
        </p:blipFill>
        <p:spPr>
          <a:xfrm>
            <a:off x="264059" y="1390599"/>
            <a:ext cx="2393928" cy="130798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52" r="10649" b="5555"/>
          <a:stretch/>
        </p:blipFill>
        <p:spPr>
          <a:xfrm>
            <a:off x="2974937" y="1298628"/>
            <a:ext cx="2521709" cy="1700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466909" y="898518"/>
            <a:ext cx="4370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Совместная проектная деятельность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799553" y="406207"/>
            <a:ext cx="22349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Фестивали поэзии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96696" y="308506"/>
            <a:ext cx="44999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Работа с родителями</a:t>
            </a:r>
            <a:endParaRPr lang="ru-RU" sz="3600" b="1" dirty="0">
              <a:solidFill>
                <a:schemeClr val="tx1">
                  <a:lumMod val="75000"/>
                  <a:lumOff val="25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9440" y="806317"/>
            <a:ext cx="4407408" cy="21912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8640701" y="3703367"/>
            <a:ext cx="31870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     Родительские собрания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2131" y="4283063"/>
            <a:ext cx="2569844" cy="1925160"/>
          </a:xfrm>
          <a:prstGeom prst="rect">
            <a:avLst/>
          </a:prstGeom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6909" y="4255336"/>
            <a:ext cx="2785710" cy="1952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92900" y="3251080"/>
            <a:ext cx="2088232" cy="27843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28984" y="3577251"/>
            <a:ext cx="2097331" cy="26309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6533020" y="3177141"/>
            <a:ext cx="42226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Совместные занятия, консультации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6909" y="3377196"/>
            <a:ext cx="30620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Мастер-классы, тренинги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21381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5024" y="308506"/>
            <a:ext cx="44085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Работа с педагогами</a:t>
            </a:r>
            <a:endParaRPr lang="ru-RU" sz="3600" b="1" dirty="0">
              <a:solidFill>
                <a:schemeClr val="tx1">
                  <a:lumMod val="75000"/>
                  <a:lumOff val="2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03613" y="1151254"/>
            <a:ext cx="22317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Мастер-классы</a:t>
            </a:r>
            <a:endParaRPr lang="ru-RU" sz="2400" b="1" dirty="0">
              <a:solidFill>
                <a:schemeClr val="tx1">
                  <a:lumMod val="75000"/>
                  <a:lumOff val="25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723" y="1382087"/>
            <a:ext cx="1736795" cy="20064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03613" y="1986989"/>
            <a:ext cx="1438016" cy="177310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27547" y="739314"/>
            <a:ext cx="2337859" cy="174720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 cstate="print"/>
          <a:srcRect l="9256" t="12769" r="12336" b="12745"/>
          <a:stretch/>
        </p:blipFill>
        <p:spPr>
          <a:xfrm>
            <a:off x="9180092" y="981019"/>
            <a:ext cx="2237822" cy="168073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94546" y="4508236"/>
            <a:ext cx="2377838" cy="161975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84051" y="3939868"/>
            <a:ext cx="27302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Открытые занятия</a:t>
            </a:r>
            <a:endParaRPr lang="ru-RU" sz="2400" b="1" dirty="0">
              <a:solidFill>
                <a:schemeClr val="tx1">
                  <a:lumMod val="75000"/>
                  <a:lumOff val="25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85916" y="5068277"/>
            <a:ext cx="2259338" cy="153775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9252082" y="364515"/>
            <a:ext cx="20938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Консультации</a:t>
            </a:r>
            <a:endParaRPr lang="ru-RU" sz="2400" b="1" dirty="0">
              <a:solidFill>
                <a:schemeClr val="tx1">
                  <a:lumMod val="75000"/>
                  <a:lumOff val="25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19" name="Рисунок 18" descr="IMG-20201211-WA0004.jpg"/>
          <p:cNvPicPr>
            <a:picLocks noChangeAspect="1"/>
          </p:cNvPicPr>
          <p:nvPr/>
        </p:nvPicPr>
        <p:blipFill rotWithShape="1">
          <a:blip r:embed="rId8"/>
          <a:srcRect r="7422" b="9026"/>
          <a:stretch/>
        </p:blipFill>
        <p:spPr>
          <a:xfrm>
            <a:off x="6790103" y="4903286"/>
            <a:ext cx="2806556" cy="1463095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6780959" y="2752949"/>
            <a:ext cx="38860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Выступления на ГМО логопедов </a:t>
            </a:r>
          </a:p>
        </p:txBody>
      </p:sp>
      <p:pic>
        <p:nvPicPr>
          <p:cNvPr id="21" name="Рисунок 20" descr="IMG-20201210-WA0009.jpg"/>
          <p:cNvPicPr>
            <a:picLocks noChangeAspect="1"/>
          </p:cNvPicPr>
          <p:nvPr/>
        </p:nvPicPr>
        <p:blipFill rotWithShape="1">
          <a:blip r:embed="rId9" cstate="print"/>
          <a:srcRect r="5838"/>
          <a:stretch/>
        </p:blipFill>
        <p:spPr>
          <a:xfrm>
            <a:off x="9822568" y="5068277"/>
            <a:ext cx="1837880" cy="117707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95659" y="3117901"/>
            <a:ext cx="2653818" cy="16555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28209" y="3117901"/>
            <a:ext cx="1396409" cy="17775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179791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218"/>
          <a:stretch/>
        </p:blipFill>
        <p:spPr>
          <a:xfrm>
            <a:off x="2746191" y="2955325"/>
            <a:ext cx="3271209" cy="236114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8184" y="1555615"/>
            <a:ext cx="2892368" cy="1847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577367" y="1033968"/>
            <a:ext cx="31630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Фонетическая гимнастика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70560" y="387608"/>
            <a:ext cx="51028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Совместная проектная деятельность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90" t="17222" r="8500" b="24999"/>
          <a:stretch/>
        </p:blipFill>
        <p:spPr>
          <a:xfrm rot="10800000">
            <a:off x="6822506" y="1555615"/>
            <a:ext cx="2650677" cy="216908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769" b="23167"/>
          <a:stretch/>
        </p:blipFill>
        <p:spPr>
          <a:xfrm>
            <a:off x="9189719" y="4682013"/>
            <a:ext cx="2203705" cy="193067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068312" y="1033968"/>
            <a:ext cx="44879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По мотивам произведений А. Л. </a:t>
            </a:r>
            <a:r>
              <a:rPr lang="ru-RU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Барто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068312" y="4018690"/>
            <a:ext cx="44889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« Наш замечательный </a:t>
            </a:r>
            <a:r>
              <a:rPr lang="ru-RU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К.И.Чуковский</a:t>
            </a: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»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t="25278" r="6726" b="25138"/>
          <a:stretch/>
        </p:blipFill>
        <p:spPr>
          <a:xfrm rot="10800000">
            <a:off x="9910478" y="1583952"/>
            <a:ext cx="1835278" cy="211241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68312" y="4676814"/>
            <a:ext cx="1727133" cy="193587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43"/>
          <a:stretch/>
        </p:blipFill>
        <p:spPr>
          <a:xfrm>
            <a:off x="458256" y="4754073"/>
            <a:ext cx="2872223" cy="1858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276464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0040" y="350325"/>
            <a:ext cx="11695176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                                      </a:t>
            </a:r>
            <a:r>
              <a:rPr lang="ru-RU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Эссе</a:t>
            </a:r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/>
            </a:r>
            <a:b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</a:br>
            <a:r>
              <a:rPr lang="ru-RU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                                                                         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Если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учитель соединяет в себе </a:t>
            </a:r>
          </a:p>
          <a:p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     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                                                                                                                           любовь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к делу и к ученикам, </a:t>
            </a:r>
          </a:p>
          <a:p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     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                                                                                                                            он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– совершенный учитель </a:t>
            </a:r>
          </a:p>
          <a:p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                                  </a:t>
            </a:r>
          </a:p>
          <a:p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                                  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                                                                                                                                  </a:t>
            </a:r>
            <a:r>
              <a:rPr lang="ru-RU" sz="2000" b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Л.Н.Толстой</a:t>
            </a:r>
            <a:endParaRPr lang="ru-RU" sz="2000" b="1" dirty="0">
              <a:solidFill>
                <a:schemeClr val="bg2">
                  <a:lumMod val="25000"/>
                </a:schemeClr>
              </a:solidFill>
              <a:latin typeface="Monotype Corsiva" panose="03010101010201010101" pitchFamily="66" charset="0"/>
            </a:endParaRPr>
          </a:p>
          <a:p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Candara" panose="020E0502030303020204" pitchFamily="34" charset="0"/>
                <a:cs typeface="Times New Roman" pitchFamily="18" charset="0"/>
              </a:rPr>
              <a:t>Логопед </a:t>
            </a:r>
            <a:r>
              <a:rPr lang="ru-RU" sz="2000" b="1" dirty="0">
                <a:latin typeface="Candara" panose="020E0502030303020204" pitchFamily="34" charset="0"/>
                <a:cs typeface="Times New Roman" pitchFamily="18" charset="0"/>
              </a:rPr>
              <a:t>– удивительная и замечательная профессия. Ведь «все мы родом из детства», хотя очень быстро забываем этот волшебный мир. Жаль, что с возрастом, люди теряют способность радоваться жизни так, как это делают дети… Дети дают нам возможность вернуться в него.</a:t>
            </a:r>
            <a:br>
              <a:rPr lang="ru-RU" sz="2000" b="1" dirty="0">
                <a:latin typeface="Candara" panose="020E0502030303020204" pitchFamily="34" charset="0"/>
                <a:cs typeface="Times New Roman" pitchFamily="18" charset="0"/>
              </a:rPr>
            </a:br>
            <a:r>
              <a:rPr lang="ru-RU" sz="2000" b="1" dirty="0">
                <a:latin typeface="Candara" panose="020E0502030303020204" pitchFamily="34" charset="0"/>
                <a:cs typeface="Times New Roman" pitchFamily="18" charset="0"/>
              </a:rPr>
              <a:t>Для меня в профессии </a:t>
            </a:r>
            <a:r>
              <a:rPr lang="ru-RU" sz="2000" b="1" dirty="0" smtClean="0">
                <a:latin typeface="Candara" panose="020E0502030303020204" pitchFamily="34" charset="0"/>
                <a:cs typeface="Times New Roman" pitchFamily="18" charset="0"/>
              </a:rPr>
              <a:t>логопеда </a:t>
            </a:r>
            <a:r>
              <a:rPr lang="ru-RU" sz="2000" b="1" dirty="0">
                <a:latin typeface="Candara" panose="020E0502030303020204" pitchFamily="34" charset="0"/>
                <a:cs typeface="Times New Roman" pitchFamily="18" charset="0"/>
              </a:rPr>
              <a:t>много плюсов. Пока работаешь с детьми – не замечаешь своего возраста, видишь результаты своего труда, </a:t>
            </a:r>
            <a:r>
              <a:rPr lang="ru-RU" sz="2000" b="1" dirty="0" smtClean="0">
                <a:latin typeface="Candara" panose="020E0502030303020204" pitchFamily="34" charset="0"/>
                <a:cs typeface="Times New Roman" pitchFamily="18" charset="0"/>
              </a:rPr>
              <a:t>хорошее </a:t>
            </a:r>
            <a:r>
              <a:rPr lang="ru-RU" sz="2000" b="1" dirty="0">
                <a:latin typeface="Candara" panose="020E0502030303020204" pitchFamily="34" charset="0"/>
                <a:cs typeface="Times New Roman" pitchFamily="18" charset="0"/>
              </a:rPr>
              <a:t>отношение со стороны родителей. И самое приятное – дети тебя любят, делятся своими секретами, просят совета, доверяют. А это дорогого стоит. Работая </a:t>
            </a:r>
            <a:r>
              <a:rPr lang="ru-RU" sz="2000" b="1" dirty="0" smtClean="0">
                <a:latin typeface="Candara" panose="020E0502030303020204" pitchFamily="34" charset="0"/>
                <a:cs typeface="Times New Roman" pitchFamily="18" charset="0"/>
              </a:rPr>
              <a:t>логопедом, </a:t>
            </a:r>
            <a:r>
              <a:rPr lang="ru-RU" sz="2000" b="1" dirty="0">
                <a:latin typeface="Candara" panose="020E0502030303020204" pitchFamily="34" charset="0"/>
                <a:cs typeface="Times New Roman" pitchFamily="18" charset="0"/>
              </a:rPr>
              <a:t>я стараюсь дать частичку своей души  каждому ребёнку, собственным примером показывая своё отношение к окружающему, </a:t>
            </a:r>
            <a:r>
              <a:rPr lang="ru-RU" sz="2000" b="1" dirty="0" smtClean="0">
                <a:latin typeface="Candara" panose="020E0502030303020204" pitchFamily="34" charset="0"/>
                <a:cs typeface="Times New Roman" pitchFamily="18" charset="0"/>
              </a:rPr>
              <a:t>к </a:t>
            </a:r>
            <a:r>
              <a:rPr lang="ru-RU" sz="2000" b="1" dirty="0">
                <a:latin typeface="Candara" panose="020E0502030303020204" pitchFamily="34" charset="0"/>
                <a:cs typeface="Times New Roman" pitchFamily="18" charset="0"/>
              </a:rPr>
              <a:t>людям.</a:t>
            </a:r>
            <a:br>
              <a:rPr lang="ru-RU" sz="2000" b="1" dirty="0">
                <a:latin typeface="Candara" panose="020E0502030303020204" pitchFamily="34" charset="0"/>
                <a:cs typeface="Times New Roman" pitchFamily="18" charset="0"/>
              </a:rPr>
            </a:br>
            <a:r>
              <a:rPr lang="ru-RU" sz="2000" b="1" dirty="0">
                <a:latin typeface="Candara" panose="020E0502030303020204" pitchFamily="34" charset="0"/>
                <a:cs typeface="Times New Roman" pitchFamily="18" charset="0"/>
              </a:rPr>
              <a:t>Мне нравится смотреть на мир глазами детей, находить в этом радость и удовлетворение, думать о </a:t>
            </a:r>
            <a:r>
              <a:rPr lang="ru-RU" sz="2000" b="1" dirty="0" smtClean="0">
                <a:latin typeface="Candara" panose="020E0502030303020204" pitchFamily="34" charset="0"/>
                <a:cs typeface="Times New Roman" pitchFamily="18" charset="0"/>
              </a:rPr>
              <a:t>них, </a:t>
            </a:r>
            <a:r>
              <a:rPr lang="ru-RU" sz="2000" b="1" dirty="0">
                <a:latin typeface="Candara" panose="020E0502030303020204" pitchFamily="34" charset="0"/>
                <a:cs typeface="Times New Roman" pitchFamily="18" charset="0"/>
              </a:rPr>
              <a:t>сопереживать их успехам и </a:t>
            </a:r>
            <a:r>
              <a:rPr lang="ru-RU" sz="2000" b="1" dirty="0" smtClean="0">
                <a:latin typeface="Candara" panose="020E0502030303020204" pitchFamily="34" charset="0"/>
                <a:cs typeface="Times New Roman" pitchFamily="18" charset="0"/>
              </a:rPr>
              <a:t>неудачам.</a:t>
            </a:r>
            <a:r>
              <a:rPr lang="ru-RU" sz="2000" b="1" dirty="0">
                <a:latin typeface="Candara" panose="020E0502030303020204" pitchFamily="34" charset="0"/>
                <a:cs typeface="Times New Roman" pitchFamily="18" charset="0"/>
              </a:rPr>
              <a:t/>
            </a:r>
            <a:br>
              <a:rPr lang="ru-RU" sz="2000" b="1" dirty="0">
                <a:latin typeface="Candara" panose="020E0502030303020204" pitchFamily="34" charset="0"/>
                <a:cs typeface="Times New Roman" pitchFamily="18" charset="0"/>
              </a:rPr>
            </a:br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239323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3081291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014"/>
          <a:stretch/>
        </p:blipFill>
        <p:spPr>
          <a:xfrm>
            <a:off x="923544" y="838148"/>
            <a:ext cx="4105656" cy="55809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6409944" y="448056"/>
            <a:ext cx="557784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Century Schoolbook" panose="02040604050505020304" pitchFamily="18" charset="0"/>
              </a:rPr>
              <a:t>Караваева </a:t>
            </a:r>
          </a:p>
          <a:p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Century Schoolbook" panose="02040604050505020304" pitchFamily="18" charset="0"/>
              </a:rPr>
              <a:t>         Анастасия     </a:t>
            </a:r>
          </a:p>
          <a:p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Century Schoolbook" panose="02040604050505020304" pitchFamily="18" charset="0"/>
              </a:rPr>
              <a:t> 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Century Schoolbook" panose="02040604050505020304" pitchFamily="18" charset="0"/>
              </a:rPr>
              <a:t>                     Николаевна</a:t>
            </a:r>
          </a:p>
          <a:p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Century Schoolbook" panose="02040604050505020304" pitchFamily="18" charset="0"/>
              </a:rPr>
              <a:t>                            22.03.1976г.р</a:t>
            </a:r>
            <a:r>
              <a:rPr lang="ru-RU" sz="2800" b="1" i="1" dirty="0" smtClean="0">
                <a:solidFill>
                  <a:schemeClr val="bg2">
                    <a:lumMod val="25000"/>
                  </a:schemeClr>
                </a:solidFill>
                <a:latin typeface="Century Schoolbook" panose="02040604050505020304" pitchFamily="18" charset="0"/>
              </a:rPr>
              <a:t>.</a:t>
            </a:r>
            <a:endParaRPr lang="ru-RU" dirty="0" smtClean="0"/>
          </a:p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Century Schoolbook" panose="02040604050505020304" pitchFamily="18" charset="0"/>
              </a:rPr>
              <a:t>Образование: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Century Schoolbook" panose="02040604050505020304" pitchFamily="18" charset="0"/>
              </a:rPr>
              <a:t> в 1995году окончила</a:t>
            </a:r>
          </a:p>
          <a:p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Century Schoolbook" panose="02040604050505020304" pitchFamily="18" charset="0"/>
              </a:rPr>
              <a:t>Екатеринбургское педагогическое училище № 1 им. М. Горького</a:t>
            </a:r>
          </a:p>
          <a:p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Century Schoolbook" panose="02040604050505020304" pitchFamily="18" charset="0"/>
              </a:rPr>
              <a:t>Квалификация: воспитатель дошкольных учреждений; руководитель физического воспитания в ДДУ;</a:t>
            </a:r>
          </a:p>
          <a:p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Century Schoolbook" panose="02040604050505020304" pitchFamily="18" charset="0"/>
              </a:rPr>
              <a:t>          в 2000году  окончила</a:t>
            </a:r>
            <a:endParaRPr lang="ru-RU" sz="2000" dirty="0">
              <a:solidFill>
                <a:schemeClr val="bg2">
                  <a:lumMod val="25000"/>
                </a:schemeClr>
              </a:solidFill>
              <a:latin typeface="Century Schoolbook" panose="02040604050505020304" pitchFamily="18" charset="0"/>
            </a:endParaRPr>
          </a:p>
          <a:p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Century Schoolbook" panose="02040604050505020304" pitchFamily="18" charset="0"/>
              </a:rPr>
              <a:t>Уральский государственный </a:t>
            </a:r>
          </a:p>
          <a:p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Century Schoolbook" panose="02040604050505020304" pitchFamily="18" charset="0"/>
              </a:rPr>
              <a:t>педагогический университет</a:t>
            </a:r>
          </a:p>
          <a:p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Century Schoolbook" panose="02040604050505020304" pitchFamily="18" charset="0"/>
              </a:rPr>
              <a:t>Квалификация:  </a:t>
            </a:r>
            <a:r>
              <a:rPr lang="ru-RU" sz="2000" dirty="0" err="1" smtClean="0">
                <a:solidFill>
                  <a:schemeClr val="bg2">
                    <a:lumMod val="25000"/>
                  </a:schemeClr>
                </a:solidFill>
                <a:latin typeface="Century Schoolbook" panose="02040604050505020304" pitchFamily="18" charset="0"/>
              </a:rPr>
              <a:t>олигофренопедагог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Century Schoolbook" panose="02040604050505020304" pitchFamily="18" charset="0"/>
              </a:rPr>
              <a:t>,     </a:t>
            </a:r>
          </a:p>
          <a:p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Century Schoolbook" panose="02040604050505020304" pitchFamily="18" charset="0"/>
              </a:rPr>
              <a:t> 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Century Schoolbook" panose="02040604050505020304" pitchFamily="18" charset="0"/>
              </a:rPr>
              <a:t>                             учитель-логопед</a:t>
            </a:r>
            <a:endParaRPr lang="ru-RU" sz="2000" dirty="0">
              <a:solidFill>
                <a:schemeClr val="bg2">
                  <a:lumMod val="25000"/>
                </a:schemeClr>
              </a:solidFill>
              <a:latin typeface="Century Schoolbook" panose="02040604050505020304" pitchFamily="18" charset="0"/>
            </a:endParaRPr>
          </a:p>
          <a:p>
            <a:endParaRPr lang="ru-RU" sz="2000" dirty="0" smtClean="0">
              <a:solidFill>
                <a:schemeClr val="bg2">
                  <a:lumMod val="25000"/>
                </a:schemeClr>
              </a:solidFill>
              <a:latin typeface="Century Schoolbook" panose="02040604050505020304" pitchFamily="18" charset="0"/>
            </a:endParaRPr>
          </a:p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Century Schoolbook" panose="02040604050505020304" pitchFamily="18" charset="0"/>
              </a:rPr>
              <a:t>Педагогический стаж: 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Century Schoolbook" panose="02040604050505020304" pitchFamily="18" charset="0"/>
              </a:rPr>
              <a:t>23 года</a:t>
            </a:r>
            <a:endParaRPr lang="ru-RU" sz="2000" dirty="0">
              <a:solidFill>
                <a:schemeClr val="bg2">
                  <a:lumMod val="25000"/>
                </a:schemeClr>
              </a:solidFill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59274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796722" y="434146"/>
            <a:ext cx="2346171" cy="3745055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2968621" y="330379"/>
            <a:ext cx="70791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Повышение        квалификации</a:t>
            </a:r>
            <a:endParaRPr lang="ru-RU" sz="4000" b="1" dirty="0">
              <a:solidFill>
                <a:schemeClr val="tx1">
                  <a:lumMod val="75000"/>
                  <a:lumOff val="25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4" name="Рисунок 3" descr="логоэк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97873" y="969851"/>
            <a:ext cx="2899860" cy="2019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1сертификат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74186" y="2363222"/>
            <a:ext cx="3001430" cy="20096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9035558" y="3631440"/>
            <a:ext cx="2259989" cy="31081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33" t="330" r="7468" b="3401"/>
          <a:stretch/>
        </p:blipFill>
        <p:spPr>
          <a:xfrm rot="5400000">
            <a:off x="3188844" y="3384082"/>
            <a:ext cx="2239515" cy="32229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" r="4279" b="1067"/>
          <a:stretch/>
        </p:blipFill>
        <p:spPr>
          <a:xfrm>
            <a:off x="632449" y="3875801"/>
            <a:ext cx="1742070" cy="228195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6239394"/>
            <a:ext cx="23865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Candara" panose="020E0502030303020204" pitchFamily="34" charset="0"/>
              </a:rPr>
              <a:t>            </a:t>
            </a: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2019 год</a:t>
            </a:r>
            <a:endParaRPr lang="ru-RU" sz="2400" b="1" dirty="0">
              <a:solidFill>
                <a:schemeClr val="tx1">
                  <a:lumMod val="75000"/>
                  <a:lumOff val="2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028062" y="6272244"/>
            <a:ext cx="12779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2020год</a:t>
            </a:r>
            <a:endParaRPr lang="ru-RU" sz="2400" b="1" dirty="0">
              <a:solidFill>
                <a:schemeClr val="tx1">
                  <a:lumMod val="75000"/>
                  <a:lumOff val="25000"/>
                </a:schemeClr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78522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41248" y="850392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sz="3600" b="1" dirty="0">
              <a:solidFill>
                <a:schemeClr val="tx1">
                  <a:lumMod val="85000"/>
                  <a:lumOff val="15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9" r="4651" b="935"/>
          <a:stretch/>
        </p:blipFill>
        <p:spPr>
          <a:xfrm rot="5400000">
            <a:off x="3094770" y="2079641"/>
            <a:ext cx="2136724" cy="30112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34" r="6666" b="2527"/>
          <a:stretch/>
        </p:blipFill>
        <p:spPr>
          <a:xfrm rot="5400000">
            <a:off x="932213" y="40116"/>
            <a:ext cx="2016029" cy="29375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00" t="815" r="4934" b="1849"/>
          <a:stretch/>
        </p:blipFill>
        <p:spPr>
          <a:xfrm rot="5400000">
            <a:off x="1035588" y="3567306"/>
            <a:ext cx="2054588" cy="305813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546" b="400"/>
          <a:stretch/>
        </p:blipFill>
        <p:spPr>
          <a:xfrm>
            <a:off x="9285631" y="375486"/>
            <a:ext cx="2499972" cy="327215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33" t="912" r="5200" b="1364"/>
          <a:stretch/>
        </p:blipFill>
        <p:spPr>
          <a:xfrm rot="5400000">
            <a:off x="6947193" y="2070492"/>
            <a:ext cx="2240847" cy="292544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13232" y="6208776"/>
            <a:ext cx="12779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2020год</a:t>
            </a:r>
            <a:endParaRPr lang="ru-RU" sz="2400" b="1" dirty="0">
              <a:solidFill>
                <a:schemeClr val="tx1">
                  <a:lumMod val="75000"/>
                  <a:lumOff val="2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784079" y="6281928"/>
            <a:ext cx="20345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2021, 2022 год</a:t>
            </a:r>
            <a:endParaRPr lang="ru-RU" sz="2400" b="1" dirty="0">
              <a:solidFill>
                <a:schemeClr val="tx1">
                  <a:lumMod val="75000"/>
                  <a:lumOff val="25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174" t="33529" r="13170" b="19786"/>
          <a:stretch/>
        </p:blipFill>
        <p:spPr>
          <a:xfrm rot="5400000">
            <a:off x="9450400" y="3943313"/>
            <a:ext cx="1986946" cy="2690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459733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34385" y="1087900"/>
            <a:ext cx="1862206" cy="25603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4576" y="1014724"/>
            <a:ext cx="1905123" cy="250571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459736" y="347472"/>
            <a:ext cx="91262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Награды,   грамоты,   благодарственные письма</a:t>
            </a:r>
            <a:endParaRPr lang="ru-RU" sz="3200" b="1" dirty="0">
              <a:solidFill>
                <a:schemeClr val="tx1">
                  <a:lumMod val="75000"/>
                  <a:lumOff val="25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r="4970" b="2266"/>
          <a:stretch/>
        </p:blipFill>
        <p:spPr>
          <a:xfrm>
            <a:off x="9004904" y="1006318"/>
            <a:ext cx="1955260" cy="270032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813"/>
          <a:stretch/>
        </p:blipFill>
        <p:spPr>
          <a:xfrm>
            <a:off x="2012041" y="2170955"/>
            <a:ext cx="2055139" cy="29082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791" b="2132"/>
          <a:stretch/>
        </p:blipFill>
        <p:spPr>
          <a:xfrm>
            <a:off x="3866585" y="3803904"/>
            <a:ext cx="2144124" cy="268833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326" b="2218"/>
          <a:stretch/>
        </p:blipFill>
        <p:spPr>
          <a:xfrm>
            <a:off x="6989222" y="3875487"/>
            <a:ext cx="1935322" cy="24887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79614" y="3803904"/>
            <a:ext cx="1815990" cy="2568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425059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28" t="9549" r="4618" b="43230"/>
          <a:stretch/>
        </p:blipFill>
        <p:spPr>
          <a:xfrm>
            <a:off x="8631936" y="4337433"/>
            <a:ext cx="3090672" cy="213347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678" b="1361"/>
          <a:stretch/>
        </p:blipFill>
        <p:spPr>
          <a:xfrm>
            <a:off x="6243502" y="2261777"/>
            <a:ext cx="2115427" cy="30051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603" r="5858" b="3149"/>
          <a:stretch/>
        </p:blipFill>
        <p:spPr>
          <a:xfrm>
            <a:off x="611044" y="1103531"/>
            <a:ext cx="2150908" cy="306231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27448" y="457200"/>
            <a:ext cx="42755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  Мои     достижения</a:t>
            </a:r>
            <a:endParaRPr lang="ru-RU" sz="3600" b="1" dirty="0">
              <a:solidFill>
                <a:schemeClr val="tx1">
                  <a:lumMod val="75000"/>
                  <a:lumOff val="25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7" t="1978" r="7116" b="5255"/>
          <a:stretch/>
        </p:blipFill>
        <p:spPr>
          <a:xfrm>
            <a:off x="3141322" y="1816688"/>
            <a:ext cx="1981632" cy="27980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7568858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1677" t="1039" b="1900"/>
          <a:stretch/>
        </p:blipFill>
        <p:spPr>
          <a:xfrm>
            <a:off x="521208" y="749587"/>
            <a:ext cx="2761488" cy="4165162"/>
          </a:xfrm>
          <a:prstGeom prst="rect">
            <a:avLst/>
          </a:prstGeom>
        </p:spPr>
      </p:pic>
      <p:pic>
        <p:nvPicPr>
          <p:cNvPr id="9" name="Рисунок 8" descr="2021-02-26 (1).png"/>
          <p:cNvPicPr>
            <a:picLocks noChangeAspect="1"/>
          </p:cNvPicPr>
          <p:nvPr/>
        </p:nvPicPr>
        <p:blipFill>
          <a:blip r:embed="rId3"/>
          <a:srcRect l="24242" t="12963" r="30872" b="4074"/>
          <a:stretch>
            <a:fillRect/>
          </a:stretch>
        </p:blipFill>
        <p:spPr>
          <a:xfrm>
            <a:off x="6647688" y="1819656"/>
            <a:ext cx="2816629" cy="3796321"/>
          </a:xfrm>
          <a:prstGeom prst="rect">
            <a:avLst/>
          </a:prstGeom>
        </p:spPr>
      </p:pic>
      <p:pic>
        <p:nvPicPr>
          <p:cNvPr id="10" name="Рисунок 9" descr="2021-02-26 (4).png"/>
          <p:cNvPicPr>
            <a:picLocks noChangeAspect="1"/>
          </p:cNvPicPr>
          <p:nvPr/>
        </p:nvPicPr>
        <p:blipFill rotWithShape="1">
          <a:blip r:embed="rId4"/>
          <a:srcRect l="25205" t="12155" r="27801" b="9192"/>
          <a:stretch/>
        </p:blipFill>
        <p:spPr>
          <a:xfrm>
            <a:off x="3419856" y="1511750"/>
            <a:ext cx="3090672" cy="389840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205472" y="457200"/>
            <a:ext cx="35942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Мои     публикации</a:t>
            </a:r>
            <a:endParaRPr lang="ru-RU" sz="3200" b="1" dirty="0">
              <a:solidFill>
                <a:schemeClr val="tx1">
                  <a:lumMod val="75000"/>
                  <a:lumOff val="2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6616" y="6281928"/>
            <a:ext cx="118519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 2022 году публикация: « Инновационные коммуникативные практики в литературном развитии детей и родителей»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389507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21" t="67" r="5102" b="2341"/>
          <a:stretch/>
        </p:blipFill>
        <p:spPr>
          <a:xfrm>
            <a:off x="639354" y="639057"/>
            <a:ext cx="1563624" cy="2286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313" t="2923" r="5993" b="2919"/>
          <a:stretch/>
        </p:blipFill>
        <p:spPr>
          <a:xfrm>
            <a:off x="2277843" y="1180475"/>
            <a:ext cx="1714697" cy="231315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821104" y="470970"/>
            <a:ext cx="5332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Достижения  воспитанников</a:t>
            </a:r>
            <a:endParaRPr lang="ru-RU" sz="3200" b="1" dirty="0">
              <a:solidFill>
                <a:schemeClr val="tx1">
                  <a:lumMod val="85000"/>
                  <a:lumOff val="15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7" name="Рисунок 6" descr="4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07365" y="970098"/>
            <a:ext cx="2009409" cy="2763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3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614282" y="507730"/>
            <a:ext cx="2010107" cy="28702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1.jpeg"/>
          <p:cNvPicPr>
            <a:picLocks noChangeAspect="1"/>
          </p:cNvPicPr>
          <p:nvPr/>
        </p:nvPicPr>
        <p:blipFill rotWithShape="1">
          <a:blip r:embed="rId6" cstate="print"/>
          <a:srcRect r="3774" b="1847"/>
          <a:stretch/>
        </p:blipFill>
        <p:spPr>
          <a:xfrm>
            <a:off x="4005445" y="1782057"/>
            <a:ext cx="1713980" cy="246345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2038" y="3235953"/>
            <a:ext cx="2068290" cy="292512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50526" y="3733626"/>
            <a:ext cx="1988582" cy="276919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267" b="1930"/>
          <a:stretch/>
        </p:blipFill>
        <p:spPr>
          <a:xfrm>
            <a:off x="7207365" y="3951246"/>
            <a:ext cx="2053085" cy="27432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08834" y="3574281"/>
            <a:ext cx="1991759" cy="281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641072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3624" y="280489"/>
            <a:ext cx="35141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Работа с детьми</a:t>
            </a:r>
            <a:endParaRPr lang="ru-RU" sz="3600" b="1" dirty="0">
              <a:solidFill>
                <a:schemeClr val="tx1">
                  <a:lumMod val="75000"/>
                  <a:lumOff val="25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263"/>
          <a:stretch/>
        </p:blipFill>
        <p:spPr>
          <a:xfrm>
            <a:off x="422476" y="1035469"/>
            <a:ext cx="1849220" cy="29239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27192" y="3351317"/>
            <a:ext cx="2166400" cy="28153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21744" y="1035469"/>
            <a:ext cx="1998552" cy="2795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777240" y="6275277"/>
            <a:ext cx="4695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Индивидуальные и подгрупповые занятия </a:t>
            </a:r>
            <a:endParaRPr lang="ru-RU" b="1" dirty="0">
              <a:solidFill>
                <a:schemeClr val="tx1">
                  <a:lumMod val="75000"/>
                  <a:lumOff val="25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56604" y="585348"/>
            <a:ext cx="2414558" cy="19121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84492" y="1787659"/>
            <a:ext cx="2685236" cy="169625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70183" y="3042369"/>
            <a:ext cx="2387400" cy="178290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6970" b="36970"/>
          <a:stretch/>
        </p:blipFill>
        <p:spPr>
          <a:xfrm>
            <a:off x="9237145" y="4191835"/>
            <a:ext cx="2573514" cy="161460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044286" y="6166628"/>
            <a:ext cx="4139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Тематические недели: «</a:t>
            </a:r>
            <a:r>
              <a:rPr lang="ru-RU" b="1" dirty="0" err="1"/>
              <a:t>Л</a:t>
            </a:r>
            <a:r>
              <a:rPr lang="ru-RU" b="1" dirty="0" err="1" smtClean="0"/>
              <a:t>огоздоровье</a:t>
            </a:r>
            <a:r>
              <a:rPr lang="ru-RU" b="1" dirty="0" smtClean="0"/>
              <a:t>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25520398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нига с обложкой 3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книга с обложкой 2" id="{175F7466-EEE4-4242-A0DD-83A440728CDB}" vid="{D24C747D-EC2A-473D-875B-11DD9C0854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книга с обложкой 3</Template>
  <TotalTime>385</TotalTime>
  <Words>191</Words>
  <Application>Microsoft Office PowerPoint</Application>
  <PresentationFormat>Произвольный</PresentationFormat>
  <Paragraphs>61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книга с обложкой 3</vt:lpstr>
      <vt:lpstr>Портфолио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Методический Кабинет</cp:lastModifiedBy>
  <cp:revision>40</cp:revision>
  <dcterms:created xsi:type="dcterms:W3CDTF">2016-11-15T09:14:47Z</dcterms:created>
  <dcterms:modified xsi:type="dcterms:W3CDTF">2022-08-29T03:47:23Z</dcterms:modified>
</cp:coreProperties>
</file>