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2" r:id="rId3"/>
    <p:sldId id="263" r:id="rId4"/>
    <p:sldId id="264" r:id="rId5"/>
    <p:sldId id="289" r:id="rId6"/>
    <p:sldId id="290" r:id="rId7"/>
    <p:sldId id="292" r:id="rId8"/>
    <p:sldId id="291" r:id="rId9"/>
    <p:sldId id="293" r:id="rId10"/>
    <p:sldId id="269" r:id="rId11"/>
    <p:sldId id="294" r:id="rId12"/>
    <p:sldId id="274" r:id="rId13"/>
    <p:sldId id="275" r:id="rId14"/>
    <p:sldId id="276" r:id="rId15"/>
    <p:sldId id="271" r:id="rId16"/>
    <p:sldId id="281" r:id="rId17"/>
    <p:sldId id="278" r:id="rId18"/>
    <p:sldId id="280" r:id="rId19"/>
    <p:sldId id="286" r:id="rId20"/>
    <p:sldId id="277" r:id="rId21"/>
    <p:sldId id="284" r:id="rId22"/>
    <p:sldId id="261" r:id="rId23"/>
    <p:sldId id="279" r:id="rId24"/>
    <p:sldId id="282" r:id="rId25"/>
    <p:sldId id="283" r:id="rId26"/>
    <p:sldId id="285" r:id="rId27"/>
    <p:sldId id="287" r:id="rId28"/>
    <p:sldId id="288" r:id="rId29"/>
  </p:sldIdLst>
  <p:sldSz cx="12192000" cy="6858000"/>
  <p:notesSz cx="6797675" cy="992822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2245" autoAdjust="0"/>
    <p:restoredTop sz="72616" autoAdjust="0"/>
  </p:normalViewPr>
  <p:slideViewPr>
    <p:cSldViewPr snapToGrid="0">
      <p:cViewPr varScale="1">
        <p:scale>
          <a:sx n="52" d="100"/>
          <a:sy n="52" d="100"/>
        </p:scale>
        <p:origin x="-1530" y="-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0EE51A7-5D20-4B2D-B34C-167967316168}" type="doc">
      <dgm:prSet loTypeId="urn:microsoft.com/office/officeart/2005/8/layout/chevron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A951126A-1710-420A-99F1-599093054982}">
      <dgm:prSet phldrT="[Текст]"/>
      <dgm:spPr/>
      <dgm:t>
        <a:bodyPr/>
        <a:lstStyle/>
        <a:p>
          <a:r>
            <a:rPr lang="ru-RU" dirty="0" smtClean="0"/>
            <a:t>ООПДО</a:t>
          </a:r>
          <a:endParaRPr lang="ru-RU" dirty="0"/>
        </a:p>
      </dgm:t>
    </dgm:pt>
    <dgm:pt modelId="{EF7CDDD1-3708-4EDA-B674-36E78DA32C7D}" type="parTrans" cxnId="{36866446-AA69-4B89-A560-A70845C3556F}">
      <dgm:prSet/>
      <dgm:spPr/>
      <dgm:t>
        <a:bodyPr/>
        <a:lstStyle/>
        <a:p>
          <a:endParaRPr lang="ru-RU"/>
        </a:p>
      </dgm:t>
    </dgm:pt>
    <dgm:pt modelId="{D0968AAD-EE9D-41C0-8E61-DB778C401760}" type="sibTrans" cxnId="{36866446-AA69-4B89-A560-A70845C3556F}">
      <dgm:prSet/>
      <dgm:spPr/>
      <dgm:t>
        <a:bodyPr/>
        <a:lstStyle/>
        <a:p>
          <a:endParaRPr lang="ru-RU"/>
        </a:p>
      </dgm:t>
    </dgm:pt>
    <dgm:pt modelId="{939246D6-5080-49D0-AFAE-A6DD8F5BE5C3}">
      <dgm:prSet phldrT="[Текст]"/>
      <dgm:spPr/>
      <dgm:t>
        <a:bodyPr/>
        <a:lstStyle/>
        <a:p>
          <a:r>
            <a:rPr lang="ru-RU" dirty="0" smtClean="0"/>
            <a:t>Целевой раздел</a:t>
          </a:r>
          <a:endParaRPr lang="ru-RU" dirty="0"/>
        </a:p>
      </dgm:t>
    </dgm:pt>
    <dgm:pt modelId="{3728C90D-4283-4311-8EE7-4E32AEDA1A27}" type="parTrans" cxnId="{75F9B66F-69DE-41B1-983F-1AEF08C8202E}">
      <dgm:prSet/>
      <dgm:spPr/>
      <dgm:t>
        <a:bodyPr/>
        <a:lstStyle/>
        <a:p>
          <a:endParaRPr lang="ru-RU"/>
        </a:p>
      </dgm:t>
    </dgm:pt>
    <dgm:pt modelId="{9DA201D5-95BC-4C09-B8A8-322AEE3764CF}" type="sibTrans" cxnId="{75F9B66F-69DE-41B1-983F-1AEF08C8202E}">
      <dgm:prSet/>
      <dgm:spPr/>
      <dgm:t>
        <a:bodyPr/>
        <a:lstStyle/>
        <a:p>
          <a:endParaRPr lang="ru-RU"/>
        </a:p>
      </dgm:t>
    </dgm:pt>
    <dgm:pt modelId="{8179BFC0-1512-4E52-B6B5-F941FBEB622E}">
      <dgm:prSet phldrT="[Текст]"/>
      <dgm:spPr/>
      <dgm:t>
        <a:bodyPr/>
        <a:lstStyle/>
        <a:p>
          <a:r>
            <a:rPr lang="ru-RU" dirty="0" smtClean="0"/>
            <a:t>Содержательный раздел</a:t>
          </a:r>
          <a:endParaRPr lang="ru-RU" dirty="0"/>
        </a:p>
      </dgm:t>
    </dgm:pt>
    <dgm:pt modelId="{B9D40B0E-76D0-4975-8D12-1FF170952B7A}" type="parTrans" cxnId="{827E93BF-CA48-4E13-8F95-371696012DCA}">
      <dgm:prSet/>
      <dgm:spPr/>
      <dgm:t>
        <a:bodyPr/>
        <a:lstStyle/>
        <a:p>
          <a:endParaRPr lang="ru-RU"/>
        </a:p>
      </dgm:t>
    </dgm:pt>
    <dgm:pt modelId="{D51FB9AF-08BD-4016-A2AE-C26055219C96}" type="sibTrans" cxnId="{827E93BF-CA48-4E13-8F95-371696012DCA}">
      <dgm:prSet/>
      <dgm:spPr/>
      <dgm:t>
        <a:bodyPr/>
        <a:lstStyle/>
        <a:p>
          <a:endParaRPr lang="ru-RU"/>
        </a:p>
      </dgm:t>
    </dgm:pt>
    <dgm:pt modelId="{547698C8-C9E6-4F2E-A6DB-23333D278439}">
      <dgm:prSet phldrT="[Текст]"/>
      <dgm:spPr/>
      <dgm:t>
        <a:bodyPr/>
        <a:lstStyle/>
        <a:p>
          <a:r>
            <a:rPr lang="ru-RU" dirty="0" smtClean="0"/>
            <a:t>Рабочая программа</a:t>
          </a:r>
          <a:endParaRPr lang="ru-RU" dirty="0"/>
        </a:p>
      </dgm:t>
    </dgm:pt>
    <dgm:pt modelId="{C7787FD6-AF03-48D3-BE12-1DDDD98394F5}" type="parTrans" cxnId="{674E5129-32E8-4D2F-9603-BEFCF7AC60CC}">
      <dgm:prSet/>
      <dgm:spPr/>
      <dgm:t>
        <a:bodyPr/>
        <a:lstStyle/>
        <a:p>
          <a:endParaRPr lang="ru-RU"/>
        </a:p>
      </dgm:t>
    </dgm:pt>
    <dgm:pt modelId="{CCCFD7CE-3CBF-4FD7-822B-DD97E391F811}" type="sibTrans" cxnId="{674E5129-32E8-4D2F-9603-BEFCF7AC60CC}">
      <dgm:prSet/>
      <dgm:spPr/>
      <dgm:t>
        <a:bodyPr/>
        <a:lstStyle/>
        <a:p>
          <a:endParaRPr lang="ru-RU"/>
        </a:p>
      </dgm:t>
    </dgm:pt>
    <dgm:pt modelId="{BD672BD0-87F0-421F-983E-2E00D455C3E4}">
      <dgm:prSet phldrT="[Текст]"/>
      <dgm:spPr/>
      <dgm:t>
        <a:bodyPr/>
        <a:lstStyle/>
        <a:p>
          <a:r>
            <a:rPr lang="ru-RU" dirty="0" smtClean="0"/>
            <a:t>Является структурной единицей ООПДО (приложением)</a:t>
          </a:r>
          <a:endParaRPr lang="ru-RU" dirty="0"/>
        </a:p>
      </dgm:t>
    </dgm:pt>
    <dgm:pt modelId="{5C0D4866-EBEF-4C0D-AB10-AD22A73119BA}" type="parTrans" cxnId="{537D6294-9016-4FA0-92AB-C6A16D4FB8E1}">
      <dgm:prSet/>
      <dgm:spPr/>
      <dgm:t>
        <a:bodyPr/>
        <a:lstStyle/>
        <a:p>
          <a:endParaRPr lang="ru-RU"/>
        </a:p>
      </dgm:t>
    </dgm:pt>
    <dgm:pt modelId="{63B9A263-A1E1-4598-8DC7-7214FA2C1F8C}" type="sibTrans" cxnId="{537D6294-9016-4FA0-92AB-C6A16D4FB8E1}">
      <dgm:prSet/>
      <dgm:spPr/>
      <dgm:t>
        <a:bodyPr/>
        <a:lstStyle/>
        <a:p>
          <a:endParaRPr lang="ru-RU"/>
        </a:p>
      </dgm:t>
    </dgm:pt>
    <dgm:pt modelId="{7DB6E735-B748-47F5-A13A-05A36BCF7D86}">
      <dgm:prSet phldrT="[Текст]"/>
      <dgm:spPr/>
      <dgm:t>
        <a:bodyPr/>
        <a:lstStyle/>
        <a:p>
          <a:r>
            <a:rPr lang="ru-RU" dirty="0" smtClean="0"/>
            <a:t> планирование</a:t>
          </a:r>
        </a:p>
        <a:p>
          <a:r>
            <a:rPr lang="ru-RU" dirty="0" smtClean="0"/>
            <a:t>вор</a:t>
          </a:r>
          <a:endParaRPr lang="ru-RU" dirty="0"/>
        </a:p>
      </dgm:t>
    </dgm:pt>
    <dgm:pt modelId="{45EA7556-54F5-4F3A-993B-A3342318638B}" type="parTrans" cxnId="{367A7B2E-FB95-44F3-8714-0CD1C69A575B}">
      <dgm:prSet/>
      <dgm:spPr/>
      <dgm:t>
        <a:bodyPr/>
        <a:lstStyle/>
        <a:p>
          <a:endParaRPr lang="ru-RU"/>
        </a:p>
      </dgm:t>
    </dgm:pt>
    <dgm:pt modelId="{0C16A917-9CE9-4D93-AEDE-D983F9397036}" type="sibTrans" cxnId="{367A7B2E-FB95-44F3-8714-0CD1C69A575B}">
      <dgm:prSet/>
      <dgm:spPr/>
      <dgm:t>
        <a:bodyPr/>
        <a:lstStyle/>
        <a:p>
          <a:endParaRPr lang="ru-RU"/>
        </a:p>
      </dgm:t>
    </dgm:pt>
    <dgm:pt modelId="{D1794679-49E8-4D2F-A5D1-5D744A1E71BC}">
      <dgm:prSet phldrT="[Текст]"/>
      <dgm:spPr/>
      <dgm:t>
        <a:bodyPr/>
        <a:lstStyle/>
        <a:p>
          <a:r>
            <a:rPr lang="ru-RU" dirty="0" smtClean="0"/>
            <a:t>Является структурной единицей (приложением)  Рабочей программы педагога</a:t>
          </a:r>
          <a:endParaRPr lang="ru-RU" dirty="0"/>
        </a:p>
      </dgm:t>
    </dgm:pt>
    <dgm:pt modelId="{9C3C1403-EAB4-4983-B710-1DED7E7A9C2B}" type="parTrans" cxnId="{E2534FF3-6A5E-43DE-86DB-6CEBBF0DF98B}">
      <dgm:prSet/>
      <dgm:spPr/>
      <dgm:t>
        <a:bodyPr/>
        <a:lstStyle/>
        <a:p>
          <a:endParaRPr lang="ru-RU"/>
        </a:p>
      </dgm:t>
    </dgm:pt>
    <dgm:pt modelId="{AEDED8C2-B358-456F-9410-DAEB52AC03DC}" type="sibTrans" cxnId="{E2534FF3-6A5E-43DE-86DB-6CEBBF0DF98B}">
      <dgm:prSet/>
      <dgm:spPr/>
      <dgm:t>
        <a:bodyPr/>
        <a:lstStyle/>
        <a:p>
          <a:endParaRPr lang="ru-RU"/>
        </a:p>
      </dgm:t>
    </dgm:pt>
    <dgm:pt modelId="{13188FE3-2BF5-4ADE-B25E-4238E07440FC}">
      <dgm:prSet phldrT="[Текст]" phldr="1"/>
      <dgm:spPr/>
      <dgm:t>
        <a:bodyPr/>
        <a:lstStyle/>
        <a:p>
          <a:endParaRPr lang="ru-RU" dirty="0"/>
        </a:p>
      </dgm:t>
    </dgm:pt>
    <dgm:pt modelId="{D5E8F3E2-C985-4EA1-AD12-41B5A660F9C8}" type="parTrans" cxnId="{173B65D1-9147-4B8E-B0C5-0ED9EC1B877D}">
      <dgm:prSet/>
      <dgm:spPr/>
      <dgm:t>
        <a:bodyPr/>
        <a:lstStyle/>
        <a:p>
          <a:endParaRPr lang="ru-RU"/>
        </a:p>
      </dgm:t>
    </dgm:pt>
    <dgm:pt modelId="{1D4A479A-E583-426C-B9DE-C1E00930C6C2}" type="sibTrans" cxnId="{173B65D1-9147-4B8E-B0C5-0ED9EC1B877D}">
      <dgm:prSet/>
      <dgm:spPr/>
      <dgm:t>
        <a:bodyPr/>
        <a:lstStyle/>
        <a:p>
          <a:endParaRPr lang="ru-RU"/>
        </a:p>
      </dgm:t>
    </dgm:pt>
    <dgm:pt modelId="{D2F323BD-7F4B-4FE2-AF7B-BCCA6048E3EA}">
      <dgm:prSet phldrT="[Текст]"/>
      <dgm:spPr/>
      <dgm:t>
        <a:bodyPr/>
        <a:lstStyle/>
        <a:p>
          <a:r>
            <a:rPr lang="ru-RU" dirty="0" smtClean="0"/>
            <a:t>Организационный раздел</a:t>
          </a:r>
          <a:endParaRPr lang="ru-RU" dirty="0"/>
        </a:p>
      </dgm:t>
    </dgm:pt>
    <dgm:pt modelId="{4A1D1E26-07BB-4913-90CE-BF5BD6DAF96B}" type="parTrans" cxnId="{A31C9D04-B46E-434E-B87D-226A2CFE00A9}">
      <dgm:prSet/>
      <dgm:spPr/>
      <dgm:t>
        <a:bodyPr/>
        <a:lstStyle/>
        <a:p>
          <a:endParaRPr lang="ru-RU"/>
        </a:p>
      </dgm:t>
    </dgm:pt>
    <dgm:pt modelId="{8ACCB902-6691-48BE-B81B-7156BD9021C6}" type="sibTrans" cxnId="{A31C9D04-B46E-434E-B87D-226A2CFE00A9}">
      <dgm:prSet/>
      <dgm:spPr/>
      <dgm:t>
        <a:bodyPr/>
        <a:lstStyle/>
        <a:p>
          <a:endParaRPr lang="ru-RU"/>
        </a:p>
      </dgm:t>
    </dgm:pt>
    <dgm:pt modelId="{ADF004D6-DFCF-4E05-BBFF-DC03BD9071C7}" type="pres">
      <dgm:prSet presAssocID="{90EE51A7-5D20-4B2D-B34C-167967316168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3D94442E-7627-403F-AAF4-423C6EED0393}" type="pres">
      <dgm:prSet presAssocID="{A951126A-1710-420A-99F1-599093054982}" presName="composite" presStyleCnt="0"/>
      <dgm:spPr/>
    </dgm:pt>
    <dgm:pt modelId="{D9C60B41-E8EB-4FAE-B7B2-9BA612B3665A}" type="pres">
      <dgm:prSet presAssocID="{A951126A-1710-420A-99F1-599093054982}" presName="parentText" presStyleLbl="align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187F09C-EA68-4023-91A0-B659CBB76C73}" type="pres">
      <dgm:prSet presAssocID="{A951126A-1710-420A-99F1-599093054982}" presName="descendantText" presStyleLbl="alignAcc1" presStyleIdx="0" presStyleCnt="3" custLinFactNeighborX="180" custLinFactNeighborY="291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1BCCCBD-341F-4DF7-A4EE-FD7F8D2904E3}" type="pres">
      <dgm:prSet presAssocID="{D0968AAD-EE9D-41C0-8E61-DB778C401760}" presName="sp" presStyleCnt="0"/>
      <dgm:spPr/>
    </dgm:pt>
    <dgm:pt modelId="{84A0E64A-FD76-4995-AEC1-0A1B2B30183F}" type="pres">
      <dgm:prSet presAssocID="{547698C8-C9E6-4F2E-A6DB-23333D278439}" presName="composite" presStyleCnt="0"/>
      <dgm:spPr/>
    </dgm:pt>
    <dgm:pt modelId="{6D3D9A11-6A29-4989-B168-8795B666BFB5}" type="pres">
      <dgm:prSet presAssocID="{547698C8-C9E6-4F2E-A6DB-23333D278439}" presName="parentText" presStyleLbl="align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A59E1B6-CE0F-4A7A-A955-0F0017964AB1}" type="pres">
      <dgm:prSet presAssocID="{547698C8-C9E6-4F2E-A6DB-23333D278439}" presName="descendantText" presStyleLbl="alignAcc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B796C04-F3C8-4FA9-A19A-BC6D2B0D5D5E}" type="pres">
      <dgm:prSet presAssocID="{CCCFD7CE-3CBF-4FD7-822B-DD97E391F811}" presName="sp" presStyleCnt="0"/>
      <dgm:spPr/>
    </dgm:pt>
    <dgm:pt modelId="{EB96A09A-5B9D-425A-911D-5ADDDA5A76E0}" type="pres">
      <dgm:prSet presAssocID="{7DB6E735-B748-47F5-A13A-05A36BCF7D86}" presName="composite" presStyleCnt="0"/>
      <dgm:spPr/>
    </dgm:pt>
    <dgm:pt modelId="{63670F83-608E-44D2-B5D4-7CEB3BC3C963}" type="pres">
      <dgm:prSet presAssocID="{7DB6E735-B748-47F5-A13A-05A36BCF7D86}" presName="parentText" presStyleLbl="align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D1B5D02-A413-467C-9554-DDE267676AA5}" type="pres">
      <dgm:prSet presAssocID="{7DB6E735-B748-47F5-A13A-05A36BCF7D86}" presName="descendantText" presStyleLbl="alignAcc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36866446-AA69-4B89-A560-A70845C3556F}" srcId="{90EE51A7-5D20-4B2D-B34C-167967316168}" destId="{A951126A-1710-420A-99F1-599093054982}" srcOrd="0" destOrd="0" parTransId="{EF7CDDD1-3708-4EDA-B674-36E78DA32C7D}" sibTransId="{D0968AAD-EE9D-41C0-8E61-DB778C401760}"/>
    <dgm:cxn modelId="{75F9B66F-69DE-41B1-983F-1AEF08C8202E}" srcId="{A951126A-1710-420A-99F1-599093054982}" destId="{939246D6-5080-49D0-AFAE-A6DD8F5BE5C3}" srcOrd="0" destOrd="0" parTransId="{3728C90D-4283-4311-8EE7-4E32AEDA1A27}" sibTransId="{9DA201D5-95BC-4C09-B8A8-322AEE3764CF}"/>
    <dgm:cxn modelId="{674E5129-32E8-4D2F-9603-BEFCF7AC60CC}" srcId="{90EE51A7-5D20-4B2D-B34C-167967316168}" destId="{547698C8-C9E6-4F2E-A6DB-23333D278439}" srcOrd="1" destOrd="0" parTransId="{C7787FD6-AF03-48D3-BE12-1DDDD98394F5}" sibTransId="{CCCFD7CE-3CBF-4FD7-822B-DD97E391F811}"/>
    <dgm:cxn modelId="{3026E78F-A964-4957-A4FF-8DDAC4393CD7}" type="presOf" srcId="{547698C8-C9E6-4F2E-A6DB-23333D278439}" destId="{6D3D9A11-6A29-4989-B168-8795B666BFB5}" srcOrd="0" destOrd="0" presId="urn:microsoft.com/office/officeart/2005/8/layout/chevron2"/>
    <dgm:cxn modelId="{BE86124E-9757-49E2-8ADE-4259EE4B61DA}" type="presOf" srcId="{939246D6-5080-49D0-AFAE-A6DD8F5BE5C3}" destId="{8187F09C-EA68-4023-91A0-B659CBB76C73}" srcOrd="0" destOrd="0" presId="urn:microsoft.com/office/officeart/2005/8/layout/chevron2"/>
    <dgm:cxn modelId="{A31C9D04-B46E-434E-B87D-226A2CFE00A9}" srcId="{A951126A-1710-420A-99F1-599093054982}" destId="{D2F323BD-7F4B-4FE2-AF7B-BCCA6048E3EA}" srcOrd="2" destOrd="0" parTransId="{4A1D1E26-07BB-4913-90CE-BF5BD6DAF96B}" sibTransId="{8ACCB902-6691-48BE-B81B-7156BD9021C6}"/>
    <dgm:cxn modelId="{593E1600-8864-4C33-88CD-04C7E1338E3A}" type="presOf" srcId="{BD672BD0-87F0-421F-983E-2E00D455C3E4}" destId="{6A59E1B6-CE0F-4A7A-A955-0F0017964AB1}" srcOrd="0" destOrd="0" presId="urn:microsoft.com/office/officeart/2005/8/layout/chevron2"/>
    <dgm:cxn modelId="{362129F2-3EEA-4AAC-A238-4DCC74A7023C}" type="presOf" srcId="{8179BFC0-1512-4E52-B6B5-F941FBEB622E}" destId="{8187F09C-EA68-4023-91A0-B659CBB76C73}" srcOrd="0" destOrd="1" presId="urn:microsoft.com/office/officeart/2005/8/layout/chevron2"/>
    <dgm:cxn modelId="{A7831F5D-0B1E-42EB-9E81-0F32782B2293}" type="presOf" srcId="{A951126A-1710-420A-99F1-599093054982}" destId="{D9C60B41-E8EB-4FAE-B7B2-9BA612B3665A}" srcOrd="0" destOrd="0" presId="urn:microsoft.com/office/officeart/2005/8/layout/chevron2"/>
    <dgm:cxn modelId="{827E93BF-CA48-4E13-8F95-371696012DCA}" srcId="{A951126A-1710-420A-99F1-599093054982}" destId="{8179BFC0-1512-4E52-B6B5-F941FBEB622E}" srcOrd="1" destOrd="0" parTransId="{B9D40B0E-76D0-4975-8D12-1FF170952B7A}" sibTransId="{D51FB9AF-08BD-4016-A2AE-C26055219C96}"/>
    <dgm:cxn modelId="{173B65D1-9147-4B8E-B0C5-0ED9EC1B877D}" srcId="{7DB6E735-B748-47F5-A13A-05A36BCF7D86}" destId="{13188FE3-2BF5-4ADE-B25E-4238E07440FC}" srcOrd="1" destOrd="0" parTransId="{D5E8F3E2-C985-4EA1-AD12-41B5A660F9C8}" sibTransId="{1D4A479A-E583-426C-B9DE-C1E00930C6C2}"/>
    <dgm:cxn modelId="{AA163FB2-2E50-4A33-AE6A-B595AD886885}" type="presOf" srcId="{13188FE3-2BF5-4ADE-B25E-4238E07440FC}" destId="{9D1B5D02-A413-467C-9554-DDE267676AA5}" srcOrd="0" destOrd="1" presId="urn:microsoft.com/office/officeart/2005/8/layout/chevron2"/>
    <dgm:cxn modelId="{0509E38E-D120-4B20-A5F5-2C2E0F616FA9}" type="presOf" srcId="{90EE51A7-5D20-4B2D-B34C-167967316168}" destId="{ADF004D6-DFCF-4E05-BBFF-DC03BD9071C7}" srcOrd="0" destOrd="0" presId="urn:microsoft.com/office/officeart/2005/8/layout/chevron2"/>
    <dgm:cxn modelId="{367A7B2E-FB95-44F3-8714-0CD1C69A575B}" srcId="{90EE51A7-5D20-4B2D-B34C-167967316168}" destId="{7DB6E735-B748-47F5-A13A-05A36BCF7D86}" srcOrd="2" destOrd="0" parTransId="{45EA7556-54F5-4F3A-993B-A3342318638B}" sibTransId="{0C16A917-9CE9-4D93-AEDE-D983F9397036}"/>
    <dgm:cxn modelId="{2A6C6A04-7D67-4195-9E6A-234363E406AC}" type="presOf" srcId="{D1794679-49E8-4D2F-A5D1-5D744A1E71BC}" destId="{9D1B5D02-A413-467C-9554-DDE267676AA5}" srcOrd="0" destOrd="0" presId="urn:microsoft.com/office/officeart/2005/8/layout/chevron2"/>
    <dgm:cxn modelId="{537D6294-9016-4FA0-92AB-C6A16D4FB8E1}" srcId="{547698C8-C9E6-4F2E-A6DB-23333D278439}" destId="{BD672BD0-87F0-421F-983E-2E00D455C3E4}" srcOrd="0" destOrd="0" parTransId="{5C0D4866-EBEF-4C0D-AB10-AD22A73119BA}" sibTransId="{63B9A263-A1E1-4598-8DC7-7214FA2C1F8C}"/>
    <dgm:cxn modelId="{E2534FF3-6A5E-43DE-86DB-6CEBBF0DF98B}" srcId="{7DB6E735-B748-47F5-A13A-05A36BCF7D86}" destId="{D1794679-49E8-4D2F-A5D1-5D744A1E71BC}" srcOrd="0" destOrd="0" parTransId="{9C3C1403-EAB4-4983-B710-1DED7E7A9C2B}" sibTransId="{AEDED8C2-B358-456F-9410-DAEB52AC03DC}"/>
    <dgm:cxn modelId="{6882887F-3F1D-4D81-84BE-A80D8EC79BA1}" type="presOf" srcId="{D2F323BD-7F4B-4FE2-AF7B-BCCA6048E3EA}" destId="{8187F09C-EA68-4023-91A0-B659CBB76C73}" srcOrd="0" destOrd="2" presId="urn:microsoft.com/office/officeart/2005/8/layout/chevron2"/>
    <dgm:cxn modelId="{BCB19EB2-73D6-479F-8198-A6833A75B062}" type="presOf" srcId="{7DB6E735-B748-47F5-A13A-05A36BCF7D86}" destId="{63670F83-608E-44D2-B5D4-7CEB3BC3C963}" srcOrd="0" destOrd="0" presId="urn:microsoft.com/office/officeart/2005/8/layout/chevron2"/>
    <dgm:cxn modelId="{1EC06AD7-BCF6-4D1E-B610-474D7202173C}" type="presParOf" srcId="{ADF004D6-DFCF-4E05-BBFF-DC03BD9071C7}" destId="{3D94442E-7627-403F-AAF4-423C6EED0393}" srcOrd="0" destOrd="0" presId="urn:microsoft.com/office/officeart/2005/8/layout/chevron2"/>
    <dgm:cxn modelId="{E0491BD8-12BC-4670-A4D2-27064EC7D038}" type="presParOf" srcId="{3D94442E-7627-403F-AAF4-423C6EED0393}" destId="{D9C60B41-E8EB-4FAE-B7B2-9BA612B3665A}" srcOrd="0" destOrd="0" presId="urn:microsoft.com/office/officeart/2005/8/layout/chevron2"/>
    <dgm:cxn modelId="{1803AD6D-9CED-460E-86BC-4E99BB0DD3B1}" type="presParOf" srcId="{3D94442E-7627-403F-AAF4-423C6EED0393}" destId="{8187F09C-EA68-4023-91A0-B659CBB76C73}" srcOrd="1" destOrd="0" presId="urn:microsoft.com/office/officeart/2005/8/layout/chevron2"/>
    <dgm:cxn modelId="{300A5DD5-0136-403F-955F-BDD039F4A036}" type="presParOf" srcId="{ADF004D6-DFCF-4E05-BBFF-DC03BD9071C7}" destId="{91BCCCBD-341F-4DF7-A4EE-FD7F8D2904E3}" srcOrd="1" destOrd="0" presId="urn:microsoft.com/office/officeart/2005/8/layout/chevron2"/>
    <dgm:cxn modelId="{F495B7FA-B61C-45E0-8DC1-250844B48C7A}" type="presParOf" srcId="{ADF004D6-DFCF-4E05-BBFF-DC03BD9071C7}" destId="{84A0E64A-FD76-4995-AEC1-0A1B2B30183F}" srcOrd="2" destOrd="0" presId="urn:microsoft.com/office/officeart/2005/8/layout/chevron2"/>
    <dgm:cxn modelId="{8EEC7850-FF89-4A85-9519-CB4DD7329475}" type="presParOf" srcId="{84A0E64A-FD76-4995-AEC1-0A1B2B30183F}" destId="{6D3D9A11-6A29-4989-B168-8795B666BFB5}" srcOrd="0" destOrd="0" presId="urn:microsoft.com/office/officeart/2005/8/layout/chevron2"/>
    <dgm:cxn modelId="{D451765C-42F8-4E31-B0DD-8A48061AC80A}" type="presParOf" srcId="{84A0E64A-FD76-4995-AEC1-0A1B2B30183F}" destId="{6A59E1B6-CE0F-4A7A-A955-0F0017964AB1}" srcOrd="1" destOrd="0" presId="urn:microsoft.com/office/officeart/2005/8/layout/chevron2"/>
    <dgm:cxn modelId="{9032883D-34ED-4476-9195-F8EA62A0D053}" type="presParOf" srcId="{ADF004D6-DFCF-4E05-BBFF-DC03BD9071C7}" destId="{9B796C04-F3C8-4FA9-A19A-BC6D2B0D5D5E}" srcOrd="3" destOrd="0" presId="urn:microsoft.com/office/officeart/2005/8/layout/chevron2"/>
    <dgm:cxn modelId="{B818B83F-0746-4BA8-8606-FEE4761D925F}" type="presParOf" srcId="{ADF004D6-DFCF-4E05-BBFF-DC03BD9071C7}" destId="{EB96A09A-5B9D-425A-911D-5ADDDA5A76E0}" srcOrd="4" destOrd="0" presId="urn:microsoft.com/office/officeart/2005/8/layout/chevron2"/>
    <dgm:cxn modelId="{5222BE27-A714-4A3B-9BBA-AFA404879FDD}" type="presParOf" srcId="{EB96A09A-5B9D-425A-911D-5ADDDA5A76E0}" destId="{63670F83-608E-44D2-B5D4-7CEB3BC3C963}" srcOrd="0" destOrd="0" presId="urn:microsoft.com/office/officeart/2005/8/layout/chevron2"/>
    <dgm:cxn modelId="{B0E89DFE-8040-46F2-BD86-3FF8A69BBF9C}" type="presParOf" srcId="{EB96A09A-5B9D-425A-911D-5ADDDA5A76E0}" destId="{9D1B5D02-A413-467C-9554-DDE267676AA5}" srcOrd="1" destOrd="0" presId="urn:microsoft.com/office/officeart/2005/8/layout/chevron2"/>
  </dgm:cxnLst>
  <dgm:bg/>
  <dgm:whole/>
  <dgm:extLst>
    <a:ext uri="http://schemas.microsoft.com/office/drawing/2008/diagram">
      <dsp:dataModelExt xmlns=""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9C60B41-E8EB-4FAE-B7B2-9BA612B3665A}">
      <dsp:nvSpPr>
        <dsp:cNvPr id="0" name=""/>
        <dsp:cNvSpPr/>
      </dsp:nvSpPr>
      <dsp:spPr>
        <a:xfrm rot="5400000">
          <a:off x="-289718" y="292805"/>
          <a:ext cx="1931458" cy="1352020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300" kern="1200" dirty="0" smtClean="0"/>
            <a:t>ООПДО</a:t>
          </a:r>
          <a:endParaRPr lang="ru-RU" sz="1300" kern="1200" dirty="0"/>
        </a:p>
      </dsp:txBody>
      <dsp:txXfrm rot="-5400000">
        <a:off x="1" y="679096"/>
        <a:ext cx="1352020" cy="579438"/>
      </dsp:txXfrm>
    </dsp:sp>
    <dsp:sp modelId="{8187F09C-EA68-4023-91A0-B659CBB76C73}">
      <dsp:nvSpPr>
        <dsp:cNvPr id="0" name=""/>
        <dsp:cNvSpPr/>
      </dsp:nvSpPr>
      <dsp:spPr>
        <a:xfrm rot="5400000">
          <a:off x="4112286" y="-2720607"/>
          <a:ext cx="1255447" cy="6775979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2700" rIns="12700" bIns="1270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000" kern="1200" dirty="0" smtClean="0"/>
            <a:t>Целевой раздел</a:t>
          </a:r>
          <a:endParaRPr lang="ru-RU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000" kern="1200" dirty="0" smtClean="0"/>
            <a:t>Содержательный раздел</a:t>
          </a:r>
          <a:endParaRPr lang="ru-RU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000" kern="1200" dirty="0" smtClean="0"/>
            <a:t>Организационный раздел</a:t>
          </a:r>
          <a:endParaRPr lang="ru-RU" sz="2000" kern="1200" dirty="0"/>
        </a:p>
      </dsp:txBody>
      <dsp:txXfrm rot="-5400000">
        <a:off x="1352020" y="100945"/>
        <a:ext cx="6714693" cy="1132875"/>
      </dsp:txXfrm>
    </dsp:sp>
    <dsp:sp modelId="{6D3D9A11-6A29-4989-B168-8795B666BFB5}">
      <dsp:nvSpPr>
        <dsp:cNvPr id="0" name=""/>
        <dsp:cNvSpPr/>
      </dsp:nvSpPr>
      <dsp:spPr>
        <a:xfrm rot="5400000">
          <a:off x="-289718" y="2033323"/>
          <a:ext cx="1931458" cy="1352020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300" kern="1200" dirty="0" smtClean="0"/>
            <a:t>Рабочая программа</a:t>
          </a:r>
          <a:endParaRPr lang="ru-RU" sz="1300" kern="1200" dirty="0"/>
        </a:p>
      </dsp:txBody>
      <dsp:txXfrm rot="-5400000">
        <a:off x="1" y="2419614"/>
        <a:ext cx="1352020" cy="579438"/>
      </dsp:txXfrm>
    </dsp:sp>
    <dsp:sp modelId="{6A59E1B6-CE0F-4A7A-A955-0F0017964AB1}">
      <dsp:nvSpPr>
        <dsp:cNvPr id="0" name=""/>
        <dsp:cNvSpPr/>
      </dsp:nvSpPr>
      <dsp:spPr>
        <a:xfrm rot="5400000">
          <a:off x="4112286" y="-1016661"/>
          <a:ext cx="1255447" cy="6775979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2700" rIns="12700" bIns="1270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000" kern="1200" dirty="0" smtClean="0"/>
            <a:t>Является структурной единицей ООПДО (приложением)</a:t>
          </a:r>
          <a:endParaRPr lang="ru-RU" sz="2000" kern="1200" dirty="0"/>
        </a:p>
      </dsp:txBody>
      <dsp:txXfrm rot="-5400000">
        <a:off x="1352020" y="1804891"/>
        <a:ext cx="6714693" cy="1132875"/>
      </dsp:txXfrm>
    </dsp:sp>
    <dsp:sp modelId="{63670F83-608E-44D2-B5D4-7CEB3BC3C963}">
      <dsp:nvSpPr>
        <dsp:cNvPr id="0" name=""/>
        <dsp:cNvSpPr/>
      </dsp:nvSpPr>
      <dsp:spPr>
        <a:xfrm rot="5400000">
          <a:off x="-289718" y="3773840"/>
          <a:ext cx="1931458" cy="1352020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300" kern="1200" dirty="0" smtClean="0"/>
            <a:t> планирование</a:t>
          </a:r>
        </a:p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300" kern="1200" dirty="0" smtClean="0"/>
            <a:t>вор</a:t>
          </a:r>
          <a:endParaRPr lang="ru-RU" sz="1300" kern="1200" dirty="0"/>
        </a:p>
      </dsp:txBody>
      <dsp:txXfrm rot="-5400000">
        <a:off x="1" y="4160131"/>
        <a:ext cx="1352020" cy="579438"/>
      </dsp:txXfrm>
    </dsp:sp>
    <dsp:sp modelId="{9D1B5D02-A413-467C-9554-DDE267676AA5}">
      <dsp:nvSpPr>
        <dsp:cNvPr id="0" name=""/>
        <dsp:cNvSpPr/>
      </dsp:nvSpPr>
      <dsp:spPr>
        <a:xfrm rot="5400000">
          <a:off x="4112286" y="723856"/>
          <a:ext cx="1255447" cy="6775979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2700" rIns="12700" bIns="1270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000" kern="1200" dirty="0" smtClean="0"/>
            <a:t>Является структурной единицей (приложением)  Рабочей программы педагога</a:t>
          </a:r>
          <a:endParaRPr lang="ru-RU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ru-RU" sz="2000" kern="1200" dirty="0"/>
        </a:p>
      </dsp:txBody>
      <dsp:txXfrm rot="-5400000">
        <a:off x="1352020" y="3545408"/>
        <a:ext cx="6714693" cy="113287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896742-BE0A-4DAE-9DB4-C24D726A7CF6}" type="datetimeFigureOut">
              <a:rPr lang="ru-RU" smtClean="0"/>
              <a:pPr/>
              <a:t>18.11.2020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9BF7A848-55A3-4E34-9A5A-C81A14A6832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8083811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896742-BE0A-4DAE-9DB4-C24D726A7CF6}" type="datetimeFigureOut">
              <a:rPr lang="ru-RU" smtClean="0"/>
              <a:pPr/>
              <a:t>18.11.2020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9BF7A848-55A3-4E34-9A5A-C81A14A6832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657568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896742-BE0A-4DAE-9DB4-C24D726A7CF6}" type="datetimeFigureOut">
              <a:rPr lang="ru-RU" smtClean="0"/>
              <a:pPr/>
              <a:t>18.11.2020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9BF7A848-55A3-4E34-9A5A-C81A14A6832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="" xmlns:p14="http://schemas.microsoft.com/office/powerpoint/2010/main" val="37401333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896742-BE0A-4DAE-9DB4-C24D726A7CF6}" type="datetimeFigureOut">
              <a:rPr lang="ru-RU" smtClean="0"/>
              <a:pPr/>
              <a:t>18.11.2020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9BF7A848-55A3-4E34-9A5A-C81A14A6832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4636996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896742-BE0A-4DAE-9DB4-C24D726A7CF6}" type="datetimeFigureOut">
              <a:rPr lang="ru-RU" smtClean="0"/>
              <a:pPr/>
              <a:t>18.11.2020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9BF7A848-55A3-4E34-9A5A-C81A14A6832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="" xmlns:p14="http://schemas.microsoft.com/office/powerpoint/2010/main" val="258729445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896742-BE0A-4DAE-9DB4-C24D726A7CF6}" type="datetimeFigureOut">
              <a:rPr lang="ru-RU" smtClean="0"/>
              <a:pPr/>
              <a:t>18.11.2020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9BF7A848-55A3-4E34-9A5A-C81A14A6832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71902333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896742-BE0A-4DAE-9DB4-C24D726A7CF6}" type="datetimeFigureOut">
              <a:rPr lang="ru-RU" smtClean="0"/>
              <a:pPr/>
              <a:t>18.11.2020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F7A848-55A3-4E34-9A5A-C81A14A6832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16273579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896742-BE0A-4DAE-9DB4-C24D726A7CF6}" type="datetimeFigureOut">
              <a:rPr lang="ru-RU" smtClean="0"/>
              <a:pPr/>
              <a:t>18.11.2020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F7A848-55A3-4E34-9A5A-C81A14A6832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8526087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896742-BE0A-4DAE-9DB4-C24D726A7CF6}" type="datetimeFigureOut">
              <a:rPr lang="ru-RU" smtClean="0"/>
              <a:pPr/>
              <a:t>18.11.2020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F7A848-55A3-4E34-9A5A-C81A14A6832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7002253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896742-BE0A-4DAE-9DB4-C24D726A7CF6}" type="datetimeFigureOut">
              <a:rPr lang="ru-RU" smtClean="0"/>
              <a:pPr/>
              <a:t>18.11.2020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9BF7A848-55A3-4E34-9A5A-C81A14A6832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4705775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896742-BE0A-4DAE-9DB4-C24D726A7CF6}" type="datetimeFigureOut">
              <a:rPr lang="ru-RU" smtClean="0"/>
              <a:pPr/>
              <a:t>18.11.2020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9BF7A848-55A3-4E34-9A5A-C81A14A6832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3992969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896742-BE0A-4DAE-9DB4-C24D726A7CF6}" type="datetimeFigureOut">
              <a:rPr lang="ru-RU" smtClean="0"/>
              <a:pPr/>
              <a:t>18.11.2020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9BF7A848-55A3-4E34-9A5A-C81A14A6832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6121670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896742-BE0A-4DAE-9DB4-C24D726A7CF6}" type="datetimeFigureOut">
              <a:rPr lang="ru-RU" smtClean="0"/>
              <a:pPr/>
              <a:t>18.11.2020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F7A848-55A3-4E34-9A5A-C81A14A6832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8131912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896742-BE0A-4DAE-9DB4-C24D726A7CF6}" type="datetimeFigureOut">
              <a:rPr lang="ru-RU" smtClean="0"/>
              <a:pPr/>
              <a:t>18.11.2020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F7A848-55A3-4E34-9A5A-C81A14A6832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1811610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896742-BE0A-4DAE-9DB4-C24D726A7CF6}" type="datetimeFigureOut">
              <a:rPr lang="ru-RU" smtClean="0"/>
              <a:pPr/>
              <a:t>18.11.2020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F7A848-55A3-4E34-9A5A-C81A14A6832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6078313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896742-BE0A-4DAE-9DB4-C24D726A7CF6}" type="datetimeFigureOut">
              <a:rPr lang="ru-RU" smtClean="0"/>
              <a:pPr/>
              <a:t>18.11.2020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9BF7A848-55A3-4E34-9A5A-C81A14A6832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6625681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896742-BE0A-4DAE-9DB4-C24D726A7CF6}" type="datetimeFigureOut">
              <a:rPr lang="ru-RU" smtClean="0"/>
              <a:pPr/>
              <a:t>18.11.2020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9BF7A848-55A3-4E34-9A5A-C81A14A6832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6349769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base.garant.ru/70535556/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51937" y="1068779"/>
            <a:ext cx="11095179" cy="3321367"/>
          </a:xfrm>
        </p:spPr>
        <p:txBody>
          <a:bodyPr>
            <a:noAutofit/>
          </a:bodyPr>
          <a:lstStyle/>
          <a:p>
            <a:pPr algn="ctr"/>
            <a:r>
              <a:rPr lang="ru-RU" sz="40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«Алгоритм </a:t>
            </a:r>
            <a:r>
              <a:rPr lang="ru-RU" sz="40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разработки календарного планирования в деятельности воспитателя. Практические особенности, сложности и их </a:t>
            </a:r>
            <a:r>
              <a:rPr lang="ru-RU" sz="40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преодоление»</a:t>
            </a:r>
            <a:endParaRPr lang="ru-RU" sz="40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r"/>
            <a:r>
              <a:rPr lang="ru-RU" sz="2400" b="1" dirty="0" smtClean="0"/>
              <a:t>Сазонова Людмила Викторовна</a:t>
            </a:r>
          </a:p>
          <a:p>
            <a:pPr algn="r"/>
            <a:r>
              <a:rPr lang="en-US" sz="2400" b="1" dirty="0" smtClean="0"/>
              <a:t>l19032001@list.ru</a:t>
            </a:r>
            <a:endParaRPr lang="ru-RU" sz="2400" b="1" dirty="0"/>
          </a:p>
        </p:txBody>
      </p:sp>
    </p:spTree>
    <p:extLst>
      <p:ext uri="{BB962C8B-B14F-4D97-AF65-F5344CB8AC3E}">
        <p14:creationId xmlns="" xmlns:p14="http://schemas.microsoft.com/office/powerpoint/2010/main" val="41983661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456545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583610" y="780288"/>
            <a:ext cx="8915400" cy="563880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2800" dirty="0"/>
              <a:t>П</a:t>
            </a:r>
            <a:r>
              <a:rPr lang="ru-RU" sz="2800" dirty="0" smtClean="0"/>
              <a:t>ланирование является обязательным документом в деятельности дошкольной образовательной </a:t>
            </a:r>
            <a:r>
              <a:rPr lang="ru-RU" sz="2800" dirty="0"/>
              <a:t>организации и каждого ее сотрудника. (</a:t>
            </a:r>
            <a:r>
              <a:rPr lang="ru-RU" sz="2800" dirty="0" smtClean="0"/>
              <a:t>в </a:t>
            </a:r>
            <a:r>
              <a:rPr lang="ru-RU" sz="2800" dirty="0"/>
              <a:t>соответствии с федеральным государственным </a:t>
            </a:r>
            <a:r>
              <a:rPr lang="ru-RU" sz="2800" dirty="0" smtClean="0"/>
              <a:t>образовательным стандартом </a:t>
            </a:r>
            <a:r>
              <a:rPr lang="ru-RU" sz="2800" dirty="0"/>
              <a:t>дошкольного образования, утв. приказом </a:t>
            </a:r>
            <a:r>
              <a:rPr lang="ru-RU" sz="2800" dirty="0" err="1"/>
              <a:t>Минобрнауки</a:t>
            </a:r>
            <a:r>
              <a:rPr lang="ru-RU" sz="2800" dirty="0"/>
              <a:t> России </a:t>
            </a:r>
            <a:r>
              <a:rPr lang="ru-RU" sz="2800" dirty="0" smtClean="0"/>
              <a:t>от17.10.2013№ </a:t>
            </a:r>
            <a:r>
              <a:rPr lang="ru-RU" sz="2800" dirty="0"/>
              <a:t>1155 </a:t>
            </a:r>
            <a:r>
              <a:rPr lang="ru-RU" sz="2800" dirty="0" smtClean="0"/>
              <a:t>)</a:t>
            </a:r>
          </a:p>
          <a:p>
            <a:pPr marL="0" indent="0" algn="just">
              <a:buNone/>
            </a:pPr>
            <a:r>
              <a:rPr lang="ru-RU" sz="2800" b="1" dirty="0" smtClean="0">
                <a:solidFill>
                  <a:schemeClr val="accent1"/>
                </a:solidFill>
              </a:rPr>
              <a:t>ОДНАКО</a:t>
            </a:r>
          </a:p>
          <a:p>
            <a:pPr marL="0" indent="0" algn="just">
              <a:buNone/>
            </a:pPr>
            <a:r>
              <a:rPr lang="ru-RU" sz="2800" dirty="0" smtClean="0"/>
              <a:t>! </a:t>
            </a:r>
            <a:r>
              <a:rPr lang="ru-RU" sz="2800" dirty="0"/>
              <a:t>Единых правил ведения этого документа нет, поэтому он может быть составлен в любой удобной для педагога </a:t>
            </a:r>
            <a:r>
              <a:rPr lang="ru-RU" sz="2800" dirty="0" smtClean="0"/>
              <a:t>форме. </a:t>
            </a:r>
            <a:endParaRPr lang="ru-RU" sz="2800" dirty="0"/>
          </a:p>
          <a:p>
            <a:pPr marL="0" indent="0" algn="just">
              <a:buNone/>
            </a:pPr>
            <a:endParaRPr lang="ru-RU" sz="2800" dirty="0"/>
          </a:p>
        </p:txBody>
      </p:sp>
    </p:spTree>
    <p:extLst>
      <p:ext uri="{BB962C8B-B14F-4D97-AF65-F5344CB8AC3E}">
        <p14:creationId xmlns="" xmlns:p14="http://schemas.microsoft.com/office/powerpoint/2010/main" val="35783752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92353" y="2379758"/>
            <a:ext cx="10041572" cy="2009362"/>
          </a:xfrm>
        </p:spPr>
        <p:txBody>
          <a:bodyPr>
            <a:noAutofit/>
          </a:bodyPr>
          <a:lstStyle/>
          <a:p>
            <a:r>
              <a:rPr lang="ru-RU" sz="4400" b="1" dirty="0" smtClean="0"/>
              <a:t>2. Комплексно-тематическое </a:t>
            </a:r>
            <a:r>
              <a:rPr lang="ru-RU" sz="4400" b="1" dirty="0"/>
              <a:t>планирование на учебный год. </a:t>
            </a:r>
            <a:br>
              <a:rPr lang="ru-RU" sz="4400" b="1" dirty="0"/>
            </a:br>
            <a:endParaRPr lang="ru-RU" sz="4400" b="1" dirty="0"/>
          </a:p>
        </p:txBody>
      </p:sp>
    </p:spTree>
    <p:extLst>
      <p:ext uri="{BB962C8B-B14F-4D97-AF65-F5344CB8AC3E}">
        <p14:creationId xmlns="" xmlns:p14="http://schemas.microsoft.com/office/powerpoint/2010/main" val="25957533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02080" y="273132"/>
            <a:ext cx="10375392" cy="563809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3600" b="1" dirty="0" smtClean="0"/>
              <a:t>Комплексно-тематический </a:t>
            </a:r>
            <a:r>
              <a:rPr lang="ru-RU" sz="3600" b="1" dirty="0"/>
              <a:t>план образовательной </a:t>
            </a:r>
            <a:r>
              <a:rPr lang="ru-RU" sz="3600" b="1" dirty="0" smtClean="0"/>
              <a:t>деятельности</a:t>
            </a:r>
            <a:r>
              <a:rPr lang="en-US" sz="3600" b="1" dirty="0" smtClean="0"/>
              <a:t> </a:t>
            </a:r>
            <a:r>
              <a:rPr lang="ru-RU" sz="3600" dirty="0" smtClean="0"/>
              <a:t>-</a:t>
            </a:r>
            <a:r>
              <a:rPr lang="en-US" sz="3600" dirty="0" smtClean="0"/>
              <a:t> </a:t>
            </a:r>
            <a:r>
              <a:rPr lang="ru-RU" sz="3600" dirty="0" smtClean="0"/>
              <a:t>это план образовательной деятельности на год состоящий </a:t>
            </a:r>
            <a:r>
              <a:rPr lang="ru-RU" sz="3600" dirty="0"/>
              <a:t>из комплекса последовательных тем с указанием их краткого содержания и временного </a:t>
            </a:r>
            <a:r>
              <a:rPr lang="ru-RU" sz="3600" dirty="0" smtClean="0"/>
              <a:t>интервала. </a:t>
            </a:r>
            <a:r>
              <a:rPr lang="ru-RU" sz="3600" dirty="0"/>
              <a:t>Выбранные темы могут быть представлены также в форме проектов, сюжетов, событий, праздников и др. </a:t>
            </a:r>
          </a:p>
        </p:txBody>
      </p:sp>
    </p:spTree>
    <p:extLst>
      <p:ext uri="{BB962C8B-B14F-4D97-AF65-F5344CB8AC3E}">
        <p14:creationId xmlns="" xmlns:p14="http://schemas.microsoft.com/office/powerpoint/2010/main" val="3364575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7798" y="8652"/>
            <a:ext cx="10503137" cy="68493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="" xmlns:p14="http://schemas.microsoft.com/office/powerpoint/2010/main" val="9322762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938528" y="738645"/>
            <a:ext cx="10034016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dirty="0"/>
              <a:t>На основе </a:t>
            </a:r>
            <a:r>
              <a:rPr lang="ru-RU" sz="3200" dirty="0" smtClean="0"/>
              <a:t>комплексно-тематического </a:t>
            </a:r>
            <a:r>
              <a:rPr lang="ru-RU" sz="3200" dirty="0"/>
              <a:t>планирования, в соответствии с недельными темами педагогами осуществляется календарное планирование непосредственно образовательной деятельности и образовательной деятельности, осуществляемой в ходе режимных моментов и самостоятельной деятельности детей на каждую неделю. </a:t>
            </a:r>
          </a:p>
        </p:txBody>
      </p:sp>
    </p:spTree>
    <p:extLst>
      <p:ext uri="{BB962C8B-B14F-4D97-AF65-F5344CB8AC3E}">
        <p14:creationId xmlns="" xmlns:p14="http://schemas.microsoft.com/office/powerpoint/2010/main" val="37214639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11936" y="2133600"/>
            <a:ext cx="10492676" cy="377762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4400" b="1" dirty="0"/>
              <a:t>3. Календарное планирование образовательной деятельности в </a:t>
            </a:r>
            <a:r>
              <a:rPr lang="ru-RU" sz="4400" b="1" dirty="0" smtClean="0"/>
              <a:t>ДОО </a:t>
            </a:r>
            <a:endParaRPr lang="ru-RU" sz="4400" dirty="0"/>
          </a:p>
        </p:txBody>
      </p:sp>
    </p:spTree>
    <p:extLst>
      <p:ext uri="{BB962C8B-B14F-4D97-AF65-F5344CB8AC3E}">
        <p14:creationId xmlns="" xmlns:p14="http://schemas.microsoft.com/office/powerpoint/2010/main" val="39230724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524000" y="573024"/>
            <a:ext cx="9895268" cy="5618614"/>
          </a:xfrm>
        </p:spPr>
        <p:txBody>
          <a:bodyPr>
            <a:normAutofit fontScale="92500"/>
          </a:bodyPr>
          <a:lstStyle/>
          <a:p>
            <a:pPr algn="just"/>
            <a:r>
              <a:rPr lang="ru-RU" sz="2800" dirty="0" smtClean="0"/>
              <a:t>Календарный план </a:t>
            </a:r>
            <a:r>
              <a:rPr lang="ru-RU" sz="2800" dirty="0" err="1"/>
              <a:t>воспитательно</a:t>
            </a:r>
            <a:r>
              <a:rPr lang="ru-RU" sz="2800" dirty="0"/>
              <a:t>-образовательной работы </a:t>
            </a:r>
            <a:r>
              <a:rPr lang="ru-RU" sz="2800" dirty="0" smtClean="0"/>
              <a:t>– это основной документ </a:t>
            </a:r>
            <a:r>
              <a:rPr lang="ru-RU" sz="2800" dirty="0"/>
              <a:t>в работе с детьми, </a:t>
            </a:r>
            <a:r>
              <a:rPr lang="ru-RU" sz="2800" dirty="0" smtClean="0"/>
              <a:t>который </a:t>
            </a:r>
            <a:r>
              <a:rPr lang="ru-RU" sz="2800" dirty="0"/>
              <a:t>предусматривает планирование всех видов деятельности </a:t>
            </a:r>
            <a:r>
              <a:rPr lang="ru-RU" sz="2800" dirty="0" smtClean="0"/>
              <a:t>детей </a:t>
            </a:r>
            <a:r>
              <a:rPr lang="ru-RU" sz="2800" b="1" dirty="0" smtClean="0"/>
              <a:t>(в соответствии с ФГОС ДО) </a:t>
            </a:r>
            <a:r>
              <a:rPr lang="ru-RU" sz="2800" dirty="0"/>
              <a:t>и соответствующих им форм работы на каждый день. Без этого документа воспитатель не имеет права приступать к работе. </a:t>
            </a:r>
            <a:endParaRPr lang="en-US" sz="2800" dirty="0" smtClean="0"/>
          </a:p>
          <a:p>
            <a:pPr algn="just"/>
            <a:r>
              <a:rPr lang="ru-RU" sz="2800" dirty="0" smtClean="0"/>
              <a:t>Назначение </a:t>
            </a:r>
            <a:r>
              <a:rPr lang="ru-RU" sz="2800" dirty="0"/>
              <a:t>документа – помочь достижению намеченных </a:t>
            </a:r>
            <a:r>
              <a:rPr lang="ru-RU" sz="2800" dirty="0" err="1"/>
              <a:t>воспитательно</a:t>
            </a:r>
            <a:r>
              <a:rPr lang="ru-RU" sz="2800" dirty="0"/>
              <a:t>-образовательных </a:t>
            </a:r>
            <a:r>
              <a:rPr lang="ru-RU" sz="2800" dirty="0" smtClean="0"/>
              <a:t>задач.</a:t>
            </a:r>
            <a:endParaRPr lang="en-US" sz="2800" dirty="0" smtClean="0"/>
          </a:p>
          <a:p>
            <a:pPr algn="just"/>
            <a:r>
              <a:rPr lang="ru-RU" sz="2800" dirty="0" smtClean="0"/>
              <a:t>План </a:t>
            </a:r>
            <a:r>
              <a:rPr lang="ru-RU" sz="2800" dirty="0"/>
              <a:t>- это проект педагогической деятельности всех </a:t>
            </a:r>
            <a:r>
              <a:rPr lang="ru-RU" sz="2800" dirty="0" smtClean="0"/>
              <a:t>участников образовательных</a:t>
            </a:r>
            <a:r>
              <a:rPr lang="en-US" sz="2800" dirty="0" smtClean="0"/>
              <a:t> </a:t>
            </a:r>
            <a:r>
              <a:rPr lang="ru-RU" sz="2800" dirty="0" smtClean="0"/>
              <a:t>отношений.</a:t>
            </a:r>
            <a:r>
              <a:rPr lang="ru-RU" sz="2800" dirty="0"/>
              <a:t/>
            </a:r>
            <a:br>
              <a:rPr lang="ru-RU" sz="2800" dirty="0"/>
            </a:b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16278749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1" dirty="0"/>
              <a:t>Перечень </a:t>
            </a:r>
            <a:r>
              <a:rPr lang="ru-RU" b="1" dirty="0" smtClean="0"/>
              <a:t> необходимых документов для  планирования </a:t>
            </a:r>
            <a:r>
              <a:rPr lang="ru-RU" b="1" dirty="0" err="1"/>
              <a:t>воспитательно</a:t>
            </a:r>
            <a:r>
              <a:rPr lang="ru-RU" b="1" dirty="0"/>
              <a:t>-образовательной </a:t>
            </a:r>
            <a:r>
              <a:rPr lang="ru-RU" b="1" dirty="0" smtClean="0"/>
              <a:t>работы</a:t>
            </a:r>
            <a:r>
              <a:rPr lang="ru-RU" b="1" dirty="0"/>
              <a:t>:</a:t>
            </a:r>
            <a:br>
              <a:rPr lang="ru-RU" b="1" dirty="0"/>
            </a:b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sz="3000" dirty="0" smtClean="0"/>
              <a:t>Рабочая программа в которой содержаться следующие компоненты:</a:t>
            </a:r>
          </a:p>
          <a:p>
            <a:r>
              <a:rPr lang="ru-RU" sz="3000" dirty="0" smtClean="0"/>
              <a:t>Календарно-тематическое планирование</a:t>
            </a:r>
          </a:p>
          <a:p>
            <a:r>
              <a:rPr lang="ru-RU" sz="3000" dirty="0" smtClean="0"/>
              <a:t>Режим дня</a:t>
            </a:r>
          </a:p>
          <a:p>
            <a:r>
              <a:rPr lang="ru-RU" sz="3000" dirty="0" smtClean="0"/>
              <a:t>Расписание </a:t>
            </a:r>
            <a:r>
              <a:rPr lang="ru-RU" sz="3000" dirty="0"/>
              <a:t>НОД и игр-занятий в группе; </a:t>
            </a:r>
            <a:r>
              <a:rPr lang="ru-RU" sz="3000" dirty="0" smtClean="0"/>
              <a:t> </a:t>
            </a:r>
          </a:p>
          <a:p>
            <a:r>
              <a:rPr lang="ru-RU" sz="3000" dirty="0" smtClean="0"/>
              <a:t>Циклограмма </a:t>
            </a:r>
            <a:r>
              <a:rPr lang="ru-RU" sz="3000" dirty="0" err="1"/>
              <a:t>воспитательно</a:t>
            </a:r>
            <a:r>
              <a:rPr lang="ru-RU" sz="3000" dirty="0"/>
              <a:t>-образовательной работы группы; </a:t>
            </a:r>
            <a:br>
              <a:rPr lang="ru-RU" sz="3000" dirty="0"/>
            </a:b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29659743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1" dirty="0" smtClean="0"/>
              <a:t>7 условий</a:t>
            </a:r>
            <a:r>
              <a:rPr lang="ru-RU" b="1" dirty="0"/>
              <a:t>, которые необходимо соблюдать при планировании:</a:t>
            </a:r>
            <a:br>
              <a:rPr lang="ru-RU" b="1" dirty="0"/>
            </a:b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28252" y="1731264"/>
            <a:ext cx="8915400" cy="3777622"/>
          </a:xfrm>
        </p:spPr>
        <p:txBody>
          <a:bodyPr>
            <a:noAutofit/>
          </a:bodyPr>
          <a:lstStyle/>
          <a:p>
            <a:r>
              <a:rPr lang="ru-RU" sz="1600" dirty="0" smtClean="0"/>
              <a:t>выделение </a:t>
            </a:r>
            <a:r>
              <a:rPr lang="ru-RU" sz="1600" dirty="0"/>
              <a:t>целей и задач планирования на определенный период работы, соотнесение их с </a:t>
            </a:r>
            <a:r>
              <a:rPr lang="ru-RU" sz="1600" dirty="0" smtClean="0"/>
              <a:t>Основной образовательной программой ДОО в соответствии с </a:t>
            </a:r>
            <a:r>
              <a:rPr lang="ru-RU" sz="1600" dirty="0"/>
              <a:t>которой организуется </a:t>
            </a:r>
            <a:r>
              <a:rPr lang="ru-RU" sz="1600" dirty="0" err="1"/>
              <a:t>воспитательно</a:t>
            </a:r>
            <a:r>
              <a:rPr lang="ru-RU" sz="1600" dirty="0"/>
              <a:t>-образовательный процесс</a:t>
            </a:r>
            <a:r>
              <a:rPr lang="ru-RU" sz="1600" dirty="0" smtClean="0"/>
              <a:t>,</a:t>
            </a:r>
          </a:p>
          <a:p>
            <a:r>
              <a:rPr lang="ru-RU" sz="1600" dirty="0" smtClean="0"/>
              <a:t> </a:t>
            </a:r>
            <a:r>
              <a:rPr lang="ru-RU" sz="1600" dirty="0"/>
              <a:t>возрастным составом группы детей и приоритетными направлениями образовательного процесса в ДОО</a:t>
            </a:r>
            <a:r>
              <a:rPr lang="ru-RU" sz="1600" dirty="0" smtClean="0"/>
              <a:t>;</a:t>
            </a:r>
          </a:p>
          <a:p>
            <a:r>
              <a:rPr lang="ru-RU" sz="1600" dirty="0" smtClean="0"/>
              <a:t> </a:t>
            </a:r>
            <a:r>
              <a:rPr lang="ru-RU" sz="1600" dirty="0"/>
              <a:t>систематичное и равномерное распределение материала по времени, чтобы дети получали информацию постепенно, в определенной системе; </a:t>
            </a:r>
            <a:endParaRPr lang="ru-RU" sz="1600" dirty="0" smtClean="0"/>
          </a:p>
          <a:p>
            <a:r>
              <a:rPr lang="ru-RU" sz="1600" dirty="0" smtClean="0"/>
              <a:t>четкое </a:t>
            </a:r>
            <a:r>
              <a:rPr lang="ru-RU" sz="1600" dirty="0"/>
              <a:t>представление результатов работы, которые должны быть достигнуты к концу планируемого периода; </a:t>
            </a:r>
            <a:endParaRPr lang="ru-RU" sz="1600" dirty="0" smtClean="0"/>
          </a:p>
          <a:p>
            <a:r>
              <a:rPr lang="ru-RU" sz="1600" dirty="0" smtClean="0"/>
              <a:t>выбор </a:t>
            </a:r>
            <a:r>
              <a:rPr lang="ru-RU" sz="1600" dirty="0"/>
              <a:t>оптимальных путей, средств, методов, помогающих добиться поставленных целей, а значит получить планируемый результат; </a:t>
            </a:r>
            <a:endParaRPr lang="ru-RU" sz="1600" dirty="0" smtClean="0"/>
          </a:p>
          <a:p>
            <a:r>
              <a:rPr lang="ru-RU" sz="1600" dirty="0" smtClean="0"/>
              <a:t>учет </a:t>
            </a:r>
            <a:r>
              <a:rPr lang="ru-RU" sz="1600" dirty="0"/>
              <a:t>специфических особенностей возрастной группы, реальной обстановки и условий, в которых осуществляется образовательная деятельность</a:t>
            </a:r>
            <a:r>
              <a:rPr lang="ru-RU" sz="1600" dirty="0" smtClean="0"/>
              <a:t>.</a:t>
            </a:r>
          </a:p>
          <a:p>
            <a:r>
              <a:rPr lang="ru-RU" sz="1600" dirty="0"/>
              <a:t>в</a:t>
            </a:r>
            <a:r>
              <a:rPr lang="ru-RU" sz="1600" dirty="0" smtClean="0"/>
              <a:t>ключение в образовательный процесс всех видов детской деятельности по пяти образовательным областям в совместной и самостоятельной деятельности.</a:t>
            </a:r>
            <a:endParaRPr lang="ru-RU" sz="1600" dirty="0"/>
          </a:p>
        </p:txBody>
      </p:sp>
    </p:spTree>
    <p:extLst>
      <p:ext uri="{BB962C8B-B14F-4D97-AF65-F5344CB8AC3E}">
        <p14:creationId xmlns="" xmlns:p14="http://schemas.microsoft.com/office/powerpoint/2010/main" val="9323634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51549" y="2489486"/>
            <a:ext cx="8911687" cy="2631154"/>
          </a:xfrm>
        </p:spPr>
        <p:txBody>
          <a:bodyPr>
            <a:noAutofit/>
          </a:bodyPr>
          <a:lstStyle/>
          <a:p>
            <a:pPr algn="ctr"/>
            <a:r>
              <a:rPr lang="ru-RU" sz="4400" b="1" dirty="0"/>
              <a:t>Комплект шаблонов для  календарного планирования деятельности воспитателя</a:t>
            </a:r>
          </a:p>
        </p:txBody>
      </p:sp>
    </p:spTree>
    <p:extLst>
      <p:ext uri="{BB962C8B-B14F-4D97-AF65-F5344CB8AC3E}">
        <p14:creationId xmlns="" xmlns:p14="http://schemas.microsoft.com/office/powerpoint/2010/main" val="12307408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13838" y="558139"/>
            <a:ext cx="10539617" cy="5498275"/>
          </a:xfrm>
        </p:spPr>
        <p:txBody>
          <a:bodyPr>
            <a:noAutofit/>
          </a:bodyPr>
          <a:lstStyle/>
          <a:p>
            <a:r>
              <a:rPr lang="ru-RU" sz="3200" b="1" smtClean="0"/>
              <a:t>План:</a:t>
            </a:r>
            <a:r>
              <a:rPr lang="ru-RU" sz="3200" dirty="0"/>
              <a:t/>
            </a:r>
            <a:br>
              <a:rPr lang="ru-RU" sz="3200" dirty="0"/>
            </a:br>
            <a:r>
              <a:rPr lang="ru-RU" sz="3200" dirty="0"/>
              <a:t>1. Основные аспекты организации системы планирования в ДОО.</a:t>
            </a:r>
            <a:br>
              <a:rPr lang="ru-RU" sz="3200" dirty="0"/>
            </a:br>
            <a:r>
              <a:rPr lang="ru-RU" sz="3200" dirty="0"/>
              <a:t>2. Комплексно-тематическое планирование на учебный год. </a:t>
            </a:r>
            <a:br>
              <a:rPr lang="ru-RU" sz="3200" dirty="0"/>
            </a:br>
            <a:r>
              <a:rPr lang="ru-RU" sz="3200" dirty="0"/>
              <a:t>3. Календарное планирование образовательной деятельности в ДОУ: основные принципы, структурные и содержательные компоненты.</a:t>
            </a:r>
            <a:br>
              <a:rPr lang="ru-RU" sz="3200" dirty="0"/>
            </a:br>
            <a:r>
              <a:rPr lang="ru-RU" sz="3200" dirty="0"/>
              <a:t>4.Комплект шаблонов для  календарного планирования деятельности воспитателя.</a:t>
            </a:r>
            <a:br>
              <a:rPr lang="ru-RU" sz="3200" dirty="0"/>
            </a:br>
            <a:endParaRPr lang="ru-RU" sz="32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6360549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126075" y="352302"/>
            <a:ext cx="8915400" cy="360217"/>
          </a:xfrm>
        </p:spPr>
        <p:txBody>
          <a:bodyPr>
            <a:normAutofit lnSpcReduction="10000"/>
          </a:bodyPr>
          <a:lstStyle/>
          <a:p>
            <a:r>
              <a:rPr lang="ru-RU" b="1" dirty="0"/>
              <a:t>ПРИМЕРНЫЙ ВАРИАНТ КАЛЕНДАРНОГО ПЛАНА (табличная форма) </a:t>
            </a:r>
            <a:endParaRPr lang="ru-RU" dirty="0"/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3754288647"/>
              </p:ext>
            </p:extLst>
          </p:nvPr>
        </p:nvGraphicFramePr>
        <p:xfrm>
          <a:off x="280417" y="1541196"/>
          <a:ext cx="11631167" cy="52741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55451"/>
                <a:gridCol w="750896"/>
                <a:gridCol w="3182594"/>
                <a:gridCol w="1873630"/>
                <a:gridCol w="2604895"/>
                <a:gridCol w="2363701"/>
              </a:tblGrid>
              <a:tr h="0">
                <a:tc rowSpan="2">
                  <a:txBody>
                    <a:bodyPr/>
                    <a:lstStyle/>
                    <a:p>
                      <a:r>
                        <a:rPr lang="ru-RU" sz="1400" dirty="0" smtClean="0">
                          <a:solidFill>
                            <a:schemeClr val="tx1"/>
                          </a:solidFill>
                        </a:rPr>
                        <a:t>День недели</a:t>
                      </a:r>
                      <a:endParaRPr lang="ru-RU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r>
                        <a:rPr lang="ru-RU" sz="1400" dirty="0" smtClean="0">
                          <a:solidFill>
                            <a:schemeClr val="tx1"/>
                          </a:solidFill>
                        </a:rPr>
                        <a:t>Режим</a:t>
                      </a:r>
                      <a:endParaRPr lang="ru-RU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chemeClr val="tx1"/>
                          </a:solidFill>
                        </a:rPr>
                        <a:t>Совместная</a:t>
                      </a:r>
                      <a:r>
                        <a:rPr lang="ru-RU" sz="1400" baseline="0" dirty="0" smtClean="0">
                          <a:solidFill>
                            <a:schemeClr val="tx1"/>
                          </a:solidFill>
                        </a:rPr>
                        <a:t> деятельность взрослого и детей</a:t>
                      </a:r>
                      <a:endParaRPr lang="ru-RU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r>
                        <a:rPr lang="ru-RU" sz="1400" dirty="0" smtClean="0">
                          <a:solidFill>
                            <a:schemeClr val="tx1"/>
                          </a:solidFill>
                        </a:rPr>
                        <a:t>Организация развивающей</a:t>
                      </a:r>
                      <a:r>
                        <a:rPr lang="ru-RU" sz="1400" baseline="0" dirty="0" smtClean="0">
                          <a:solidFill>
                            <a:schemeClr val="tx1"/>
                          </a:solidFill>
                        </a:rPr>
                        <a:t> среды для самостоятельной деятельности</a:t>
                      </a:r>
                      <a:endParaRPr lang="ru-RU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r>
                        <a:rPr lang="ru-RU" sz="1400" dirty="0" smtClean="0">
                          <a:solidFill>
                            <a:schemeClr val="tx1"/>
                          </a:solidFill>
                        </a:rPr>
                        <a:t>Взаимодействие с родителями</a:t>
                      </a:r>
                      <a:endParaRPr lang="ru-RU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706471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solidFill>
                            <a:schemeClr val="tx1"/>
                          </a:solidFill>
                        </a:rPr>
                        <a:t>Групповая, подгрупповая</a:t>
                      </a:r>
                      <a:endParaRPr lang="ru-RU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solidFill>
                            <a:schemeClr val="tx1"/>
                          </a:solidFill>
                        </a:rPr>
                        <a:t>Индивидуальная</a:t>
                      </a:r>
                      <a:endParaRPr lang="ru-RU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2529866">
                <a:tc>
                  <a:txBody>
                    <a:bodyPr/>
                    <a:lstStyle/>
                    <a:p>
                      <a:pPr algn="r"/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понедельник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утро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400" b="0" i="0" kern="1200" baseline="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1732995">
                <a:tc>
                  <a:txBody>
                    <a:bodyPr/>
                    <a:lstStyle/>
                    <a:p>
                      <a:endParaRPr lang="ru-RU" sz="1400" dirty="0">
                        <a:solidFill>
                          <a:schemeClr val="tx1"/>
                        </a:solidFill>
                      </a:endParaRPr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</a:rPr>
                        <a:t>Образовательная деятельность</a:t>
                      </a:r>
                    </a:p>
                    <a:p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400" b="0" i="1" baseline="0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Прямоугольник 3"/>
          <p:cNvSpPr/>
          <p:nvPr/>
        </p:nvSpPr>
        <p:spPr>
          <a:xfrm>
            <a:off x="2621280" y="626471"/>
            <a:ext cx="6096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b="1" dirty="0"/>
              <a:t>Планирование на неделю    Дата: </a:t>
            </a:r>
            <a:br>
              <a:rPr lang="ru-RU" b="1" dirty="0"/>
            </a:br>
            <a:r>
              <a:rPr lang="ru-RU" b="1" dirty="0"/>
              <a:t>Группа: </a:t>
            </a:r>
            <a:r>
              <a:rPr lang="ru-RU" b="1" dirty="0" smtClean="0"/>
              <a:t>______. </a:t>
            </a:r>
            <a:r>
              <a:rPr lang="ru-RU" b="1" dirty="0"/>
              <a:t>Тема </a:t>
            </a:r>
            <a:r>
              <a:rPr lang="ru-RU" sz="1600" b="1" dirty="0" smtClean="0"/>
              <a:t>____________ </a:t>
            </a:r>
            <a:r>
              <a:rPr lang="ru-RU" sz="1600" dirty="0"/>
              <a:t/>
            </a:r>
            <a:br>
              <a:rPr lang="ru-RU" sz="1600" dirty="0"/>
            </a:br>
            <a:r>
              <a:rPr lang="ru-RU" b="1" dirty="0"/>
              <a:t>Цель:</a:t>
            </a: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12899461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22365" y="2306606"/>
            <a:ext cx="8911687" cy="1280890"/>
          </a:xfrm>
        </p:spPr>
        <p:txBody>
          <a:bodyPr>
            <a:noAutofit/>
          </a:bodyPr>
          <a:lstStyle/>
          <a:p>
            <a:pPr algn="ctr"/>
            <a:r>
              <a:rPr lang="ru-RU" sz="4400" b="1" dirty="0" smtClean="0"/>
              <a:t>Назовите структурные компоненты календарного планирования ?</a:t>
            </a:r>
            <a:endParaRPr lang="ru-RU" sz="4400" dirty="0"/>
          </a:p>
        </p:txBody>
      </p:sp>
    </p:spTree>
    <p:extLst>
      <p:ext uri="{BB962C8B-B14F-4D97-AF65-F5344CB8AC3E}">
        <p14:creationId xmlns="" xmlns:p14="http://schemas.microsoft.com/office/powerpoint/2010/main" val="35968389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662546" y="714890"/>
            <a:ext cx="10046524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/>
              <a:t>К</a:t>
            </a:r>
            <a:r>
              <a:rPr lang="ru-RU" sz="3200" b="1" dirty="0" smtClean="0"/>
              <a:t>алендарное </a:t>
            </a:r>
            <a:r>
              <a:rPr lang="ru-RU" sz="3200" b="1" dirty="0"/>
              <a:t>планирование </a:t>
            </a:r>
            <a:r>
              <a:rPr lang="ru-RU" sz="3200" b="1" dirty="0" smtClean="0"/>
              <a:t>в группе должно охватывать следующие аспекты:</a:t>
            </a:r>
            <a:endParaRPr lang="ru-RU" sz="32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629391" y="1781299"/>
            <a:ext cx="10545289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Tx/>
              <a:buChar char="-"/>
            </a:pPr>
            <a:r>
              <a:rPr lang="ru-RU" sz="2400" dirty="0" smtClean="0"/>
              <a:t>НОД </a:t>
            </a:r>
            <a:r>
              <a:rPr lang="ru-RU" sz="2400" dirty="0"/>
              <a:t>(непосредственно образовательная деятельность) </a:t>
            </a:r>
            <a:endParaRPr lang="ru-RU" sz="2400" dirty="0" smtClean="0"/>
          </a:p>
          <a:p>
            <a:pPr marL="342900" indent="-342900">
              <a:buFontTx/>
              <a:buChar char="-"/>
            </a:pPr>
            <a:r>
              <a:rPr lang="ru-RU" sz="2400" dirty="0" smtClean="0"/>
              <a:t>образовательная </a:t>
            </a:r>
            <a:r>
              <a:rPr lang="ru-RU" sz="2400" dirty="0"/>
              <a:t>деятельность в ходе режимных моментов </a:t>
            </a:r>
            <a:endParaRPr lang="ru-RU" sz="2400" dirty="0" smtClean="0"/>
          </a:p>
          <a:p>
            <a:pPr marL="342900" indent="-342900">
              <a:buFontTx/>
              <a:buChar char="-"/>
            </a:pPr>
            <a:r>
              <a:rPr lang="ru-RU" sz="2400" dirty="0" smtClean="0"/>
              <a:t>самостоятельная </a:t>
            </a:r>
            <a:r>
              <a:rPr lang="ru-RU" sz="2400" dirty="0"/>
              <a:t>деятельность детей (виды деятельности, необходимые атрибуты) </a:t>
            </a:r>
            <a:endParaRPr lang="ru-RU" sz="2400" dirty="0" smtClean="0"/>
          </a:p>
          <a:p>
            <a:pPr marL="342900" indent="-342900">
              <a:buFontTx/>
              <a:buChar char="-"/>
            </a:pPr>
            <a:r>
              <a:rPr lang="ru-RU" sz="2400" dirty="0" smtClean="0"/>
              <a:t> </a:t>
            </a:r>
            <a:r>
              <a:rPr lang="ru-RU" sz="2400" dirty="0"/>
              <a:t>взаимодействие с родителями (может быть как включено в общий план, так и оформлено отдельным планом</a:t>
            </a:r>
            <a:r>
              <a:rPr lang="ru-RU" sz="2400" dirty="0" smtClean="0"/>
              <a:t>)</a:t>
            </a:r>
          </a:p>
          <a:p>
            <a:pPr marL="342900" indent="-342900">
              <a:buFontTx/>
              <a:buChar char="-"/>
            </a:pPr>
            <a:r>
              <a:rPr lang="ru-RU" sz="2400" dirty="0" smtClean="0"/>
              <a:t> индивидуальная </a:t>
            </a:r>
            <a:r>
              <a:rPr lang="ru-RU" sz="2400" dirty="0"/>
              <a:t>деятельность педагога с </a:t>
            </a:r>
            <a:r>
              <a:rPr lang="ru-RU" sz="2400" dirty="0" smtClean="0"/>
              <a:t>детьми</a:t>
            </a:r>
          </a:p>
          <a:p>
            <a:pPr marL="342900" indent="-342900">
              <a:buFontTx/>
              <a:buChar char="-"/>
            </a:pPr>
            <a:r>
              <a:rPr lang="ru-RU" sz="2400" dirty="0" smtClean="0"/>
              <a:t>  </a:t>
            </a:r>
            <a:r>
              <a:rPr lang="ru-RU" sz="2400" dirty="0"/>
              <a:t>итоговые мероприятия тематических периодов </a:t>
            </a:r>
          </a:p>
        </p:txBody>
      </p:sp>
    </p:spTree>
    <p:extLst>
      <p:ext uri="{BB962C8B-B14F-4D97-AF65-F5344CB8AC3E}">
        <p14:creationId xmlns="" xmlns:p14="http://schemas.microsoft.com/office/powerpoint/2010/main" val="24994222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882076" y="780288"/>
            <a:ext cx="8915400" cy="3777622"/>
          </a:xfrm>
        </p:spPr>
        <p:txBody>
          <a:bodyPr>
            <a:normAutofit fontScale="92500" lnSpcReduction="10000"/>
          </a:bodyPr>
          <a:lstStyle/>
          <a:p>
            <a:endParaRPr lang="ru-RU" dirty="0"/>
          </a:p>
          <a:p>
            <a:pPr marL="0" indent="0" algn="just">
              <a:buNone/>
            </a:pPr>
            <a:r>
              <a:rPr lang="ru-RU" sz="3600" b="1" dirty="0"/>
              <a:t>Циклограмма – </a:t>
            </a:r>
            <a:r>
              <a:rPr lang="ru-RU" sz="3600" dirty="0"/>
              <a:t>это </a:t>
            </a:r>
            <a:r>
              <a:rPr lang="ru-RU" sz="3600" dirty="0" smtClean="0"/>
              <a:t>определенная </a:t>
            </a:r>
            <a:r>
              <a:rPr lang="ru-RU" sz="3600" dirty="0"/>
              <a:t>последовательность </a:t>
            </a:r>
            <a:r>
              <a:rPr lang="ru-RU" sz="3600" dirty="0" smtClean="0"/>
              <a:t>образовательной деятельности</a:t>
            </a:r>
            <a:r>
              <a:rPr lang="ru-RU" sz="3600" dirty="0"/>
              <a:t>, </a:t>
            </a:r>
            <a:r>
              <a:rPr lang="ru-RU" sz="3600" dirty="0" smtClean="0"/>
              <a:t>которая </a:t>
            </a:r>
            <a:r>
              <a:rPr lang="ru-RU" sz="3600" dirty="0"/>
              <a:t>повторяется ежедневно, еженедельно или ежемесячно. Составить циклограмму можно единожды и пользоваться ей </a:t>
            </a:r>
            <a:r>
              <a:rPr lang="ru-RU" sz="3600" dirty="0" smtClean="0"/>
              <a:t>постоянно. </a:t>
            </a:r>
            <a:endParaRPr lang="ru-RU" sz="3600" dirty="0"/>
          </a:p>
        </p:txBody>
      </p:sp>
    </p:spTree>
    <p:extLst>
      <p:ext uri="{BB962C8B-B14F-4D97-AF65-F5344CB8AC3E}">
        <p14:creationId xmlns="" xmlns:p14="http://schemas.microsoft.com/office/powerpoint/2010/main" val="10180831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86296" y="267850"/>
            <a:ext cx="9806441" cy="480295"/>
          </a:xfrm>
        </p:spPr>
        <p:txBody>
          <a:bodyPr>
            <a:normAutofit/>
          </a:bodyPr>
          <a:lstStyle/>
          <a:p>
            <a:r>
              <a:rPr lang="ru-RU" sz="1800" b="1" dirty="0"/>
              <a:t>Примерная циклограмма образовательной деятельности в старшей группе </a:t>
            </a:r>
            <a:endParaRPr lang="ru-RU" sz="1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6265" y="700645"/>
            <a:ext cx="11554692" cy="55695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="" xmlns:p14="http://schemas.microsoft.com/office/powerpoint/2010/main" val="11120287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050" y="166255"/>
            <a:ext cx="10797392" cy="627017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="" xmlns:p14="http://schemas.microsoft.com/office/powerpoint/2010/main" val="7181905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59500" y="0"/>
            <a:ext cx="11267106" cy="1280890"/>
          </a:xfrm>
        </p:spPr>
        <p:txBody>
          <a:bodyPr>
            <a:normAutofit fontScale="90000"/>
          </a:bodyPr>
          <a:lstStyle/>
          <a:p>
            <a:r>
              <a:rPr lang="ru-RU" sz="1600" b="1" dirty="0" smtClean="0"/>
              <a:t>Планирование на неделю    Дата: </a:t>
            </a:r>
            <a:r>
              <a:rPr lang="ru-RU" sz="1400" dirty="0" smtClean="0"/>
              <a:t>сентябрь, 3 неделя</a:t>
            </a:r>
            <a:r>
              <a:rPr lang="ru-RU" sz="1600" b="1" dirty="0" smtClean="0"/>
              <a:t/>
            </a:r>
            <a:br>
              <a:rPr lang="ru-RU" sz="1600" b="1" dirty="0" smtClean="0"/>
            </a:br>
            <a:r>
              <a:rPr lang="ru-RU" sz="1600" b="1" dirty="0" smtClean="0"/>
              <a:t>Группа: </a:t>
            </a:r>
            <a:r>
              <a:rPr lang="ru-RU" sz="1600" b="1" dirty="0"/>
              <a:t> </a:t>
            </a:r>
            <a:r>
              <a:rPr lang="ru-RU" sz="1600" b="1" dirty="0" smtClean="0"/>
              <a:t>старшая группа. Тема </a:t>
            </a:r>
            <a:r>
              <a:rPr lang="ru-RU" sz="1400" b="1" dirty="0" smtClean="0"/>
              <a:t>«Овощи, фрукты» </a:t>
            </a:r>
            <a:r>
              <a:rPr lang="ru-RU" sz="1400" dirty="0"/>
              <a:t/>
            </a:r>
            <a:br>
              <a:rPr lang="ru-RU" sz="1400" dirty="0"/>
            </a:br>
            <a:r>
              <a:rPr lang="ru-RU" sz="1600" b="1" dirty="0" smtClean="0"/>
              <a:t>Цель: </a:t>
            </a:r>
            <a:r>
              <a:rPr lang="ru-RU" sz="1600" dirty="0" smtClean="0"/>
              <a:t>Расширение </a:t>
            </a:r>
            <a:r>
              <a:rPr lang="ru-RU" sz="1600" dirty="0"/>
              <a:t>представлений о полезных свойствах, условиях выращивания. Расширение знаний </a:t>
            </a:r>
            <a:r>
              <a:rPr lang="ru-RU" sz="1600" dirty="0" smtClean="0"/>
              <a:t>о сельскохозяйственном </a:t>
            </a:r>
            <a:r>
              <a:rPr lang="ru-RU" sz="1600" dirty="0"/>
              <a:t>труде взрослых на полях и огородах. </a:t>
            </a:r>
            <a:br>
              <a:rPr lang="ru-RU" sz="1600" dirty="0"/>
            </a:br>
            <a:r>
              <a:rPr lang="ru-RU" sz="1600" b="1" dirty="0" smtClean="0"/>
              <a:t/>
            </a:r>
            <a:br>
              <a:rPr lang="ru-RU" sz="1600" b="1" dirty="0" smtClean="0"/>
            </a:br>
            <a:endParaRPr lang="ru-RU" sz="1600" b="1" dirty="0"/>
          </a:p>
        </p:txBody>
      </p:sp>
      <p:graphicFrame>
        <p:nvGraphicFramePr>
          <p:cNvPr id="7" name="Объект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2337733696"/>
              </p:ext>
            </p:extLst>
          </p:nvPr>
        </p:nvGraphicFramePr>
        <p:xfrm>
          <a:off x="225630" y="1079388"/>
          <a:ext cx="11966370" cy="5394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68780"/>
                <a:gridCol w="938151"/>
                <a:gridCol w="3976254"/>
                <a:gridCol w="1994395"/>
                <a:gridCol w="2603335"/>
                <a:gridCol w="1385455"/>
              </a:tblGrid>
              <a:tr h="370840">
                <a:tc rowSpan="2">
                  <a:txBody>
                    <a:bodyPr/>
                    <a:lstStyle/>
                    <a:p>
                      <a:r>
                        <a:rPr lang="ru-RU" sz="1400" dirty="0" smtClean="0">
                          <a:solidFill>
                            <a:schemeClr val="tx1"/>
                          </a:solidFill>
                        </a:rPr>
                        <a:t>День недели</a:t>
                      </a:r>
                      <a:endParaRPr lang="ru-RU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r>
                        <a:rPr lang="ru-RU" sz="1400" dirty="0" smtClean="0">
                          <a:solidFill>
                            <a:schemeClr val="tx1"/>
                          </a:solidFill>
                        </a:rPr>
                        <a:t>Режим</a:t>
                      </a:r>
                      <a:endParaRPr lang="ru-RU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chemeClr val="tx1"/>
                          </a:solidFill>
                        </a:rPr>
                        <a:t>Совместная</a:t>
                      </a:r>
                      <a:r>
                        <a:rPr lang="ru-RU" sz="1400" baseline="0" dirty="0" smtClean="0">
                          <a:solidFill>
                            <a:schemeClr val="tx1"/>
                          </a:solidFill>
                        </a:rPr>
                        <a:t> деятельность взрослого и детей</a:t>
                      </a:r>
                      <a:endParaRPr lang="ru-RU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r>
                        <a:rPr lang="ru-RU" sz="1400" dirty="0" smtClean="0">
                          <a:solidFill>
                            <a:schemeClr val="tx1"/>
                          </a:solidFill>
                        </a:rPr>
                        <a:t>Организация развивающей</a:t>
                      </a:r>
                      <a:r>
                        <a:rPr lang="ru-RU" sz="1400" baseline="0" dirty="0" smtClean="0">
                          <a:solidFill>
                            <a:schemeClr val="tx1"/>
                          </a:solidFill>
                        </a:rPr>
                        <a:t> среды для самостоятельной деятельности</a:t>
                      </a:r>
                      <a:endParaRPr lang="ru-RU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r>
                        <a:rPr lang="ru-RU" sz="1400" dirty="0" smtClean="0">
                          <a:solidFill>
                            <a:schemeClr val="tx1"/>
                          </a:solidFill>
                        </a:rPr>
                        <a:t>Взаимодействие с родителями</a:t>
                      </a:r>
                      <a:endParaRPr lang="ru-RU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370840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solidFill>
                            <a:schemeClr val="tx1"/>
                          </a:solidFill>
                        </a:rPr>
                        <a:t>Групповая, подгрупповая</a:t>
                      </a:r>
                      <a:endParaRPr lang="ru-RU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solidFill>
                            <a:schemeClr val="tx1"/>
                          </a:solidFill>
                        </a:rPr>
                        <a:t>Индивидуальная</a:t>
                      </a:r>
                      <a:endParaRPr lang="ru-RU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2189018">
                <a:tc>
                  <a:txBody>
                    <a:bodyPr/>
                    <a:lstStyle/>
                    <a:p>
                      <a:pPr algn="r"/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понедельник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утро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1" dirty="0" smtClean="0">
                          <a:solidFill>
                            <a:schemeClr val="tx1"/>
                          </a:solidFill>
                        </a:rPr>
                        <a:t>Коммуникативная деятельность</a:t>
                      </a:r>
                    </a:p>
                    <a:p>
                      <a:r>
                        <a:rPr lang="ru-RU" sz="1400" b="1" dirty="0" smtClean="0">
                          <a:solidFill>
                            <a:schemeClr val="tx1"/>
                          </a:solidFill>
                        </a:rPr>
                        <a:t>Беседа 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</a:rPr>
                        <a:t> «Что</a:t>
                      </a:r>
                      <a:r>
                        <a:rPr lang="ru-RU" sz="1400" baseline="0" dirty="0" smtClean="0">
                          <a:solidFill>
                            <a:schemeClr val="tx1"/>
                          </a:solidFill>
                        </a:rPr>
                        <a:t> мы знаем о лимоне?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</a:rPr>
                        <a:t>»</a:t>
                      </a:r>
                    </a:p>
                    <a:p>
                      <a:r>
                        <a:rPr lang="ru-RU" sz="1200" dirty="0" smtClean="0">
                          <a:solidFill>
                            <a:schemeClr val="tx1"/>
                          </a:solidFill>
                        </a:rPr>
                        <a:t>Цель: закрепить</a:t>
                      </a:r>
                      <a:r>
                        <a:rPr lang="ru-RU" sz="1200" baseline="0" dirty="0" smtClean="0">
                          <a:solidFill>
                            <a:schemeClr val="tx1"/>
                          </a:solidFill>
                        </a:rPr>
                        <a:t> знания детей о пользе овощей и фруктах.</a:t>
                      </a:r>
                      <a:endParaRPr lang="ru-RU" sz="1200" dirty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ru-RU" sz="1400" b="1" dirty="0" smtClean="0">
                          <a:solidFill>
                            <a:schemeClr val="tx1"/>
                          </a:solidFill>
                        </a:rPr>
                        <a:t>Познавательно-исследовательская деятельность 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</a:rPr>
                        <a:t>.</a:t>
                      </a:r>
                      <a:r>
                        <a:rPr lang="ru-RU" sz="1400" baseline="0" dirty="0" smtClean="0">
                          <a:solidFill>
                            <a:schemeClr val="tx1"/>
                          </a:solidFill>
                        </a:rPr>
                        <a:t> Опыт «Волшебник-лимон»</a:t>
                      </a:r>
                    </a:p>
                    <a:p>
                      <a:r>
                        <a:rPr lang="ru-RU" sz="1200" b="0" i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Задачи: </a:t>
                      </a:r>
                      <a:r>
                        <a:rPr lang="ru-RU" sz="12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Формировать навыки экспериментирования в опытах с лимоном.</a:t>
                      </a:r>
                      <a:r>
                        <a:rPr lang="ru-RU" sz="1200" b="0" i="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2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Оформить дневник опыта.</a:t>
                      </a:r>
                      <a:endParaRPr lang="ru-RU" sz="1400" b="1" i="0" kern="1200" baseline="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ru-RU" sz="1400" b="1" i="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Двигательная деятельность. </a:t>
                      </a:r>
                    </a:p>
                    <a:p>
                      <a:r>
                        <a:rPr lang="ru-RU" sz="1400" b="1" i="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Утренняя гимнастка</a:t>
                      </a:r>
                    </a:p>
                    <a:p>
                      <a:r>
                        <a:rPr lang="ru-RU" sz="1400" b="1" i="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(комплекс №…)</a:t>
                      </a:r>
                      <a:endParaRPr lang="ru-RU" sz="1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baseline="0" dirty="0" smtClean="0">
                          <a:solidFill>
                            <a:schemeClr val="tx1"/>
                          </a:solidFill>
                        </a:rPr>
                        <a:t>Игровая деятельность</a:t>
                      </a:r>
                    </a:p>
                    <a:p>
                      <a:r>
                        <a:rPr lang="ru-RU" sz="1400" b="1" baseline="0" dirty="0" smtClean="0">
                          <a:solidFill>
                            <a:schemeClr val="tx1"/>
                          </a:solidFill>
                        </a:rPr>
                        <a:t>Д/И «Опиши фрукт, овощ»</a:t>
                      </a:r>
                    </a:p>
                    <a:p>
                      <a:r>
                        <a:rPr lang="ru-RU" sz="1400" baseline="0" dirty="0" smtClean="0">
                          <a:solidFill>
                            <a:schemeClr val="tx1"/>
                          </a:solidFill>
                        </a:rPr>
                        <a:t>Цель: совершенствовать умение Саши К. описывать объект используя признаки: </a:t>
                      </a:r>
                      <a:r>
                        <a:rPr lang="ru-RU" sz="1400" b="0" i="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цвет, размер, форму и т.д.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solidFill>
                            <a:schemeClr val="tx1"/>
                          </a:solidFill>
                        </a:rPr>
                        <a:t>Муляжи овощей, фруктов.</a:t>
                      </a:r>
                    </a:p>
                    <a:p>
                      <a:r>
                        <a:rPr lang="ru-RU" sz="1400" dirty="0" smtClean="0">
                          <a:solidFill>
                            <a:schemeClr val="tx1"/>
                          </a:solidFill>
                        </a:rPr>
                        <a:t>Демонстрационный</a:t>
                      </a:r>
                      <a:r>
                        <a:rPr lang="ru-RU" sz="1400" baseline="0" dirty="0" smtClean="0">
                          <a:solidFill>
                            <a:schemeClr val="tx1"/>
                          </a:solidFill>
                        </a:rPr>
                        <a:t> материал «Овощи, фрукты»</a:t>
                      </a:r>
                      <a:endParaRPr lang="ru-RU" sz="1400" dirty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ru-RU" sz="1400" dirty="0" smtClean="0">
                          <a:solidFill>
                            <a:schemeClr val="tx1"/>
                          </a:solidFill>
                        </a:rPr>
                        <a:t>Операционная</a:t>
                      </a:r>
                      <a:r>
                        <a:rPr lang="ru-RU" sz="1400" baseline="0" dirty="0" smtClean="0">
                          <a:solidFill>
                            <a:schemeClr val="tx1"/>
                          </a:solidFill>
                        </a:rPr>
                        <a:t> карта проведения опыта «Волшебник-лимон»</a:t>
                      </a:r>
                      <a:endParaRPr lang="ru-RU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solidFill>
                            <a:schemeClr val="tx1"/>
                          </a:solidFill>
                        </a:rPr>
                        <a:t>Организация выставки детско-родительского</a:t>
                      </a:r>
                      <a:r>
                        <a:rPr lang="ru-RU" sz="1400" baseline="0" dirty="0" smtClean="0">
                          <a:solidFill>
                            <a:schemeClr val="tx1"/>
                          </a:solidFill>
                        </a:rPr>
                        <a:t> творчества «Осенние фантазии»</a:t>
                      </a:r>
                      <a:endParaRPr lang="ru-RU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1781298">
                <a:tc>
                  <a:txBody>
                    <a:bodyPr/>
                    <a:lstStyle/>
                    <a:p>
                      <a:endParaRPr lang="ru-RU" sz="1400" dirty="0">
                        <a:solidFill>
                          <a:schemeClr val="tx1"/>
                        </a:solidFill>
                      </a:endParaRPr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</a:rPr>
                        <a:t>Образовательная деятельность</a:t>
                      </a:r>
                    </a:p>
                    <a:p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dirty="0" smtClean="0">
                          <a:solidFill>
                            <a:schemeClr val="tx1"/>
                          </a:solidFill>
                        </a:rPr>
                        <a:t>1.Коммуникативная деятельность. Развитие речи</a:t>
                      </a:r>
                      <a:r>
                        <a:rPr lang="ru-RU" sz="1400" b="1" baseline="0" dirty="0" smtClean="0">
                          <a:solidFill>
                            <a:schemeClr val="tx1"/>
                          </a:solidFill>
                        </a:rPr>
                        <a:t> « Осень наступила»</a:t>
                      </a: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i="1" baseline="0" dirty="0" smtClean="0">
                          <a:solidFill>
                            <a:schemeClr val="tx1"/>
                          </a:solidFill>
                        </a:rPr>
                        <a:t>(указывается методическое пособие, автор, страница)</a:t>
                      </a: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i="1" dirty="0" smtClean="0">
                          <a:solidFill>
                            <a:schemeClr val="tx1"/>
                          </a:solidFill>
                        </a:rPr>
                        <a:t>2. </a:t>
                      </a:r>
                      <a:r>
                        <a:rPr lang="ru-RU" sz="1400" b="1" i="1" dirty="0" smtClean="0">
                          <a:solidFill>
                            <a:schemeClr val="tx1"/>
                          </a:solidFill>
                        </a:rPr>
                        <a:t>Познавательная деятельность.</a:t>
                      </a: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i="1" dirty="0" smtClean="0">
                          <a:solidFill>
                            <a:schemeClr val="tx1"/>
                          </a:solidFill>
                        </a:rPr>
                        <a:t>ФЭМП</a:t>
                      </a: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i="1" baseline="0" dirty="0" smtClean="0">
                          <a:solidFill>
                            <a:schemeClr val="tx1"/>
                          </a:solidFill>
                        </a:rPr>
                        <a:t>(указывается методическое пособие, автор, страница)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12804603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1880247207"/>
              </p:ext>
            </p:extLst>
          </p:nvPr>
        </p:nvGraphicFramePr>
        <p:xfrm>
          <a:off x="309150" y="140326"/>
          <a:ext cx="11882849" cy="688235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64627"/>
                <a:gridCol w="1328297"/>
                <a:gridCol w="3948501"/>
                <a:gridCol w="1980475"/>
                <a:gridCol w="2585164"/>
                <a:gridCol w="1375785"/>
              </a:tblGrid>
              <a:tr h="976701">
                <a:tc rowSpan="2"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День недели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 vert="vert27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r>
                        <a:rPr lang="ru-RU" sz="1500" dirty="0" smtClean="0">
                          <a:solidFill>
                            <a:schemeClr val="tx1"/>
                          </a:solidFill>
                        </a:rPr>
                        <a:t>Режим</a:t>
                      </a:r>
                      <a:endParaRPr lang="ru-RU" sz="15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Совместная</a:t>
                      </a:r>
                      <a:r>
                        <a:rPr lang="ru-RU" baseline="0" dirty="0" smtClean="0">
                          <a:solidFill>
                            <a:schemeClr val="tx1"/>
                          </a:solidFill>
                        </a:rPr>
                        <a:t> деятельность взрослого и детей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r>
                        <a:rPr lang="ru-RU" sz="1600" dirty="0" smtClean="0">
                          <a:solidFill>
                            <a:schemeClr val="tx1"/>
                          </a:solidFill>
                        </a:rPr>
                        <a:t>Организация развивающей</a:t>
                      </a:r>
                      <a:r>
                        <a:rPr lang="ru-RU" sz="1600" baseline="0" dirty="0" smtClean="0">
                          <a:solidFill>
                            <a:schemeClr val="tx1"/>
                          </a:solidFill>
                        </a:rPr>
                        <a:t> среды для самостоятельной деятельности</a:t>
                      </a:r>
                      <a:endParaRPr lang="ru-RU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r>
                        <a:rPr lang="ru-RU" sz="1600" dirty="0" smtClean="0">
                          <a:solidFill>
                            <a:schemeClr val="tx1"/>
                          </a:solidFill>
                        </a:rPr>
                        <a:t>Взаимодействие с родителями</a:t>
                      </a:r>
                      <a:endParaRPr lang="ru-RU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906937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solidFill>
                            <a:schemeClr val="tx1"/>
                          </a:solidFill>
                        </a:rPr>
                        <a:t>Групповая, подгрупповая</a:t>
                      </a:r>
                      <a:endParaRPr lang="ru-RU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solidFill>
                            <a:schemeClr val="tx1"/>
                          </a:solidFill>
                        </a:rPr>
                        <a:t>Индивидуальная</a:t>
                      </a:r>
                      <a:endParaRPr lang="ru-RU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4697469">
                <a:tc>
                  <a:txBody>
                    <a:bodyPr/>
                    <a:lstStyle/>
                    <a:p>
                      <a:pPr algn="r"/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понедельник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solidFill>
                            <a:schemeClr val="tx1"/>
                          </a:solidFill>
                        </a:rPr>
                        <a:t>Прогулка</a:t>
                      </a:r>
                      <a:endParaRPr lang="ru-RU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1" dirty="0" smtClean="0">
                          <a:solidFill>
                            <a:schemeClr val="tx1"/>
                          </a:solidFill>
                        </a:rPr>
                        <a:t>Двигательная</a:t>
                      </a:r>
                      <a:r>
                        <a:rPr lang="ru-RU" sz="1400" b="1" baseline="0" dirty="0" smtClean="0">
                          <a:solidFill>
                            <a:schemeClr val="tx1"/>
                          </a:solidFill>
                        </a:rPr>
                        <a:t> деятельность. </a:t>
                      </a:r>
                    </a:p>
                    <a:p>
                      <a:r>
                        <a:rPr lang="ru-RU" sz="1400" baseline="0" dirty="0" smtClean="0">
                          <a:solidFill>
                            <a:schemeClr val="tx1"/>
                          </a:solidFill>
                        </a:rPr>
                        <a:t>П/И «Вершки и корешки»</a:t>
                      </a:r>
                    </a:p>
                    <a:p>
                      <a:r>
                        <a:rPr lang="ru-RU" sz="1400" baseline="0" dirty="0" smtClean="0">
                          <a:solidFill>
                            <a:schemeClr val="tx1"/>
                          </a:solidFill>
                        </a:rPr>
                        <a:t>Задачи: </a:t>
                      </a:r>
                      <a:r>
                        <a:rPr lang="ru-RU" sz="1400" b="0" i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закреплять знания о способе произрастания овощей, развивать внимание, зрительное и слуховое восприятие, память.</a:t>
                      </a:r>
                      <a:endParaRPr lang="ru-RU" sz="1400" baseline="0" dirty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ru-RU" sz="1400" baseline="0" dirty="0" smtClean="0">
                          <a:solidFill>
                            <a:schemeClr val="tx1"/>
                          </a:solidFill>
                        </a:rPr>
                        <a:t>М/П игра «Съедобное-несъедобное»</a:t>
                      </a:r>
                    </a:p>
                    <a:p>
                      <a:r>
                        <a:rPr lang="ru-RU" sz="1400" baseline="0" dirty="0" smtClean="0">
                          <a:solidFill>
                            <a:schemeClr val="tx1"/>
                          </a:solidFill>
                        </a:rPr>
                        <a:t>Цель: </a:t>
                      </a:r>
                      <a:r>
                        <a:rPr lang="ru-RU" sz="14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развитие познавательных, мыслительных, коммуникативных и интеллектуальных способностей, эрудиции, внимательности, скорости и быстроты реакций</a:t>
                      </a:r>
                      <a:endParaRPr lang="ru-RU" sz="1400" baseline="0" dirty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ru-RU" sz="1400" b="1" baseline="0" dirty="0" smtClean="0">
                          <a:solidFill>
                            <a:schemeClr val="tx1"/>
                          </a:solidFill>
                        </a:rPr>
                        <a:t>Познавательно-исследовательская деятельность. </a:t>
                      </a:r>
                    </a:p>
                    <a:p>
                      <a:r>
                        <a:rPr lang="ru-RU" sz="1400" b="1" baseline="0" dirty="0" smtClean="0">
                          <a:solidFill>
                            <a:schemeClr val="tx1"/>
                          </a:solidFill>
                        </a:rPr>
                        <a:t>Наблюдение  «Свекла на грядке»</a:t>
                      </a:r>
                    </a:p>
                    <a:p>
                      <a:r>
                        <a:rPr lang="ru-RU" sz="1400" baseline="0" dirty="0" smtClean="0">
                          <a:solidFill>
                            <a:schemeClr val="tx1"/>
                          </a:solidFill>
                        </a:rPr>
                        <a:t>Задачи: уточнить и дополнить представления детей об изменениях происходящих со свеклой: ее строением и развитием.</a:t>
                      </a:r>
                    </a:p>
                    <a:p>
                      <a:r>
                        <a:rPr lang="ru-RU" sz="1400" b="1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Трудовая деятельность </a:t>
                      </a:r>
                      <a:endParaRPr lang="ru-RU" sz="1400" b="1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Ручной труд. «Рябиновые</a:t>
                      </a:r>
                      <a:r>
                        <a:rPr lang="ru-RU" sz="14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бусы»</a:t>
                      </a:r>
                    </a:p>
                    <a:p>
                      <a:r>
                        <a:rPr lang="ru-RU" sz="14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Задача: учить нанизывать ягоды рябины на леску, создавая украшение.</a:t>
                      </a:r>
                      <a:endParaRPr lang="ru-RU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solidFill>
                            <a:schemeClr val="tx1"/>
                          </a:solidFill>
                        </a:rPr>
                        <a:t>Индивидуальная работа с Машей С. по развитию движений</a:t>
                      </a: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Задача: совершенствовать навыки катания обруча в произвольном направлении.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Самостоятельная деятельность </a:t>
                      </a:r>
                      <a:r>
                        <a:rPr lang="ru-RU" sz="14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Сюжетно-ролевая игра «</a:t>
                      </a:r>
                      <a:r>
                        <a:rPr lang="ru-RU" sz="1400" b="1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Магазин</a:t>
                      </a:r>
                      <a:r>
                        <a:rPr lang="ru-RU" sz="14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» Фрукты-овощи»</a:t>
                      </a: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Цель:</a:t>
                      </a: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формирование социального опыта детей средствами игровой деятельности</a:t>
                      </a:r>
                      <a:endParaRPr lang="ru-RU" sz="14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ru-RU" sz="1400" b="1" dirty="0" smtClean="0">
                          <a:solidFill>
                            <a:schemeClr val="tx1"/>
                          </a:solidFill>
                        </a:rPr>
                        <a:t>Выносной материал: 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</a:rPr>
                        <a:t>муляжи фруктов, овощей, весы.</a:t>
                      </a:r>
                    </a:p>
                    <a:p>
                      <a:r>
                        <a:rPr lang="ru-RU" sz="1400" dirty="0" smtClean="0">
                          <a:solidFill>
                            <a:schemeClr val="tx1"/>
                          </a:solidFill>
                        </a:rPr>
                        <a:t>Выносной материал: леска</a:t>
                      </a:r>
                      <a:endParaRPr lang="ru-RU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28241917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535138470"/>
              </p:ext>
            </p:extLst>
          </p:nvPr>
        </p:nvGraphicFramePr>
        <p:xfrm>
          <a:off x="130628" y="0"/>
          <a:ext cx="11934702" cy="6766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6759"/>
                <a:gridCol w="852903"/>
                <a:gridCol w="3767352"/>
                <a:gridCol w="1816924"/>
                <a:gridCol w="3716977"/>
                <a:gridCol w="1353787"/>
              </a:tblGrid>
              <a:tr h="597806">
                <a:tc rowSpan="2"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День недели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 vert="vert27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r>
                        <a:rPr lang="ru-RU" sz="1500" dirty="0" smtClean="0">
                          <a:solidFill>
                            <a:schemeClr val="tx1"/>
                          </a:solidFill>
                        </a:rPr>
                        <a:t>Режим</a:t>
                      </a:r>
                      <a:endParaRPr lang="ru-RU" sz="15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Совместная</a:t>
                      </a:r>
                      <a:r>
                        <a:rPr lang="ru-RU" baseline="0" dirty="0" smtClean="0">
                          <a:solidFill>
                            <a:schemeClr val="tx1"/>
                          </a:solidFill>
                        </a:rPr>
                        <a:t> деятельность взрослого и детей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r>
                        <a:rPr lang="ru-RU" sz="1600" dirty="0" smtClean="0">
                          <a:solidFill>
                            <a:schemeClr val="tx1"/>
                          </a:solidFill>
                        </a:rPr>
                        <a:t>Организация развивающей</a:t>
                      </a:r>
                      <a:r>
                        <a:rPr lang="ru-RU" sz="1600" baseline="0" dirty="0" smtClean="0">
                          <a:solidFill>
                            <a:schemeClr val="tx1"/>
                          </a:solidFill>
                        </a:rPr>
                        <a:t> среды для самостоятельной деятельности</a:t>
                      </a:r>
                      <a:endParaRPr lang="ru-RU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r>
                        <a:rPr lang="ru-RU" sz="1200" dirty="0" smtClean="0">
                          <a:solidFill>
                            <a:schemeClr val="tx1"/>
                          </a:solidFill>
                        </a:rPr>
                        <a:t>Взаимодействие с родителями</a:t>
                      </a:r>
                      <a:endParaRPr lang="ru-RU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581072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solidFill>
                            <a:schemeClr val="tx1"/>
                          </a:solidFill>
                        </a:rPr>
                        <a:t>Групповая, подгрупповая</a:t>
                      </a:r>
                      <a:endParaRPr lang="ru-RU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solidFill>
                            <a:schemeClr val="tx1"/>
                          </a:solidFill>
                        </a:rPr>
                        <a:t>Индивидуальная</a:t>
                      </a:r>
                      <a:endParaRPr lang="ru-RU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031409">
                <a:tc>
                  <a:txBody>
                    <a:bodyPr/>
                    <a:lstStyle/>
                    <a:p>
                      <a:pPr algn="r"/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понедельник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400" dirty="0" smtClean="0">
                          <a:solidFill>
                            <a:schemeClr val="tx1"/>
                          </a:solidFill>
                        </a:rPr>
                        <a:t>Вечер</a:t>
                      </a:r>
                      <a:endParaRPr lang="ru-RU" sz="1400" dirty="0">
                        <a:solidFill>
                          <a:schemeClr val="tx1"/>
                        </a:solidFill>
                      </a:endParaRPr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r>
                        <a:rPr lang="ru-RU" sz="1400" b="1" dirty="0" smtClean="0">
                          <a:solidFill>
                            <a:schemeClr val="tx1"/>
                          </a:solidFill>
                        </a:rPr>
                        <a:t>Двигательная деятельность.</a:t>
                      </a: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Игровая оздоровительная</a:t>
                      </a:r>
                      <a:r>
                        <a:rPr lang="ru-RU" sz="14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гимнастика после сна</a:t>
                      </a:r>
                    </a:p>
                    <a:p>
                      <a:r>
                        <a:rPr lang="ru-RU" sz="1400" dirty="0" smtClean="0">
                          <a:solidFill>
                            <a:schemeClr val="tx1"/>
                          </a:solidFill>
                        </a:rPr>
                        <a:t>(картотека</a:t>
                      </a:r>
                      <a:r>
                        <a:rPr lang="ru-RU" sz="1400" baseline="0" dirty="0" smtClean="0">
                          <a:solidFill>
                            <a:schemeClr val="tx1"/>
                          </a:solidFill>
                        </a:rPr>
                        <a:t> оздоровительной гимнастики, комплекс № 1)</a:t>
                      </a:r>
                    </a:p>
                    <a:p>
                      <a:endParaRPr lang="ru-RU" sz="1400" b="1" baseline="0" dirty="0" smtClean="0">
                        <a:solidFill>
                          <a:schemeClr val="tx1"/>
                        </a:solidFill>
                      </a:endParaRPr>
                    </a:p>
                    <a:p>
                      <a:endParaRPr lang="ru-RU" sz="1400" b="1" baseline="0" dirty="0" smtClean="0">
                        <a:solidFill>
                          <a:schemeClr val="tx1"/>
                        </a:solidFill>
                      </a:endParaRPr>
                    </a:p>
                    <a:p>
                      <a:endParaRPr lang="ru-RU" sz="1400" b="1" baseline="0" dirty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ru-RU" sz="1400" b="1" baseline="0" dirty="0" smtClean="0">
                          <a:solidFill>
                            <a:schemeClr val="tx1"/>
                          </a:solidFill>
                        </a:rPr>
                        <a:t>Конструктивная деятельность. «Грузовые машины для перевозки овощей и фруктов»</a:t>
                      </a:r>
                    </a:p>
                    <a:p>
                      <a:r>
                        <a:rPr lang="ru-RU" sz="1400" b="1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Задачи: </a:t>
                      </a:r>
                      <a:r>
                        <a:rPr lang="ru-RU" sz="1400" b="0" i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Развивать конструктивные способности детей, мелкую моторику пальцев, учиться строить машины из конструктора «ЛЕГО»; учить играть без конфликтов, дружно.</a:t>
                      </a:r>
                      <a:endParaRPr lang="ru-RU" sz="1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1" dirty="0" smtClean="0">
                          <a:solidFill>
                            <a:schemeClr val="tx1"/>
                          </a:solidFill>
                        </a:rPr>
                        <a:t>Индивидуальная работа 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</a:rPr>
                        <a:t>с Пашей</a:t>
                      </a:r>
                      <a:r>
                        <a:rPr lang="ru-RU" sz="140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</a:rPr>
                        <a:t>С. по развитию конструктивных умений</a:t>
                      </a: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Цель: учить использовать </a:t>
                      </a:r>
                      <a:r>
                        <a:rPr lang="ru-RU" sz="1400" baseline="0" dirty="0" smtClean="0">
                          <a:solidFill>
                            <a:schemeClr val="tx1"/>
                          </a:solidFill>
                        </a:rPr>
                        <a:t>алгоритм постройки машины</a:t>
                      </a:r>
                      <a:endParaRPr lang="ru-RU" sz="1400" dirty="0" smtClean="0">
                        <a:solidFill>
                          <a:schemeClr val="tx1"/>
                        </a:solidFill>
                      </a:endParaRPr>
                    </a:p>
                    <a:p>
                      <a:endParaRPr lang="ru-RU" sz="14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Самостоятельная деятельность </a:t>
                      </a:r>
                      <a:r>
                        <a:rPr lang="ru-RU" sz="14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Сюжетно-ролевая игра «</a:t>
                      </a:r>
                      <a:r>
                        <a:rPr lang="ru-RU" sz="1400" b="1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Магазин</a:t>
                      </a:r>
                      <a:r>
                        <a:rPr lang="ru-RU" sz="14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» Фрукты-овощи»</a:t>
                      </a: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Цель:</a:t>
                      </a: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формирование социального опыта детей средствами игровой деятельности</a:t>
                      </a:r>
                      <a:endParaRPr lang="ru-RU" sz="14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</a:rPr>
                        <a:t>Атрибуты: одежда продавца, ценники на товары, кассовый аппарат, муляжи овощей и фруктов, деньги, корзины для продуктов.</a:t>
                      </a: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</a:rPr>
                        <a:t>Наборы</a:t>
                      </a:r>
                      <a:r>
                        <a:rPr lang="ru-RU" sz="140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ru-RU" sz="1400" baseline="0" dirty="0" err="1" smtClean="0">
                          <a:solidFill>
                            <a:schemeClr val="tx1"/>
                          </a:solidFill>
                        </a:rPr>
                        <a:t>лего</a:t>
                      </a:r>
                      <a:r>
                        <a:rPr lang="ru-RU" sz="1400" baseline="0" dirty="0" smtClean="0">
                          <a:solidFill>
                            <a:schemeClr val="tx1"/>
                          </a:solidFill>
                        </a:rPr>
                        <a:t>, алгоритм постройки машины</a:t>
                      </a:r>
                      <a:endParaRPr lang="ru-RU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2082482">
                <a:tc>
                  <a:txBody>
                    <a:bodyPr/>
                    <a:lstStyle/>
                    <a:p>
                      <a:pPr algn="r"/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400" dirty="0" smtClean="0">
                          <a:solidFill>
                            <a:schemeClr val="tx1"/>
                          </a:solidFill>
                        </a:rPr>
                        <a:t>Прогулка</a:t>
                      </a:r>
                      <a:endParaRPr lang="ru-RU" sz="1400" dirty="0">
                        <a:solidFill>
                          <a:schemeClr val="tx1"/>
                        </a:solidFill>
                      </a:endParaRPr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r>
                        <a:rPr lang="ru-RU" sz="1400" b="1" dirty="0" smtClean="0">
                          <a:solidFill>
                            <a:schemeClr val="tx1"/>
                          </a:solidFill>
                        </a:rPr>
                        <a:t>Изобразительная деятельность.</a:t>
                      </a:r>
                      <a:r>
                        <a:rPr lang="ru-RU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4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Рисование на песке</a:t>
                      </a:r>
                      <a:endParaRPr lang="ru-RU" sz="14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Цель:  развитие творческого потенциала дошкольников</a:t>
                      </a:r>
                    </a:p>
                    <a:p>
                      <a:endParaRPr lang="ru-RU" sz="1400" b="1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Самостоятельная двигательная деятельность «Игры на асфальте»</a:t>
                      </a:r>
                    </a:p>
                    <a:p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Цель: совершенствовать двигательные умения детей, развитие самостоятельности, взаимодействия со сверстниками.</a:t>
                      </a: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1258278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51937" y="296884"/>
            <a:ext cx="11095179" cy="2422566"/>
          </a:xfrm>
        </p:spPr>
        <p:txBody>
          <a:bodyPr>
            <a:noAutofit/>
          </a:bodyPr>
          <a:lstStyle/>
          <a:p>
            <a:pPr algn="ctr"/>
            <a:r>
              <a:rPr lang="ru-RU" sz="40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Испытываете ли Вы трудности при планировании </a:t>
            </a:r>
            <a:r>
              <a:rPr lang="ru-RU" sz="4000" b="1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воспитательно</a:t>
            </a:r>
            <a:r>
              <a:rPr lang="ru-RU" sz="40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-образовательной работы в детском саду?</a:t>
            </a:r>
            <a:endParaRPr lang="ru-RU" sz="40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4" name="Стрелка вниз 3"/>
          <p:cNvSpPr/>
          <p:nvPr/>
        </p:nvSpPr>
        <p:spPr>
          <a:xfrm>
            <a:off x="3467595" y="3111335"/>
            <a:ext cx="1306286" cy="119940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Стрелка вниз 4"/>
          <p:cNvSpPr/>
          <p:nvPr/>
        </p:nvSpPr>
        <p:spPr>
          <a:xfrm>
            <a:off x="7230094" y="3105397"/>
            <a:ext cx="1306286" cy="119940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2921330" y="5070764"/>
            <a:ext cx="1852551" cy="76002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ДА</a:t>
            </a:r>
            <a:endParaRPr lang="ru-RU" sz="4000" b="1" dirty="0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7016535" y="4997886"/>
            <a:ext cx="1733404" cy="832898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 smtClean="0"/>
              <a:t>НЕТ</a:t>
            </a:r>
            <a:endParaRPr lang="ru-RU" sz="4000" b="1" dirty="0"/>
          </a:p>
        </p:txBody>
      </p:sp>
    </p:spTree>
    <p:extLst>
      <p:ext uri="{BB962C8B-B14F-4D97-AF65-F5344CB8AC3E}">
        <p14:creationId xmlns="" xmlns:p14="http://schemas.microsoft.com/office/powerpoint/2010/main" val="2695680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51937" y="1068779"/>
            <a:ext cx="11095179" cy="831273"/>
          </a:xfrm>
        </p:spPr>
        <p:txBody>
          <a:bodyPr>
            <a:noAutofit/>
          </a:bodyPr>
          <a:lstStyle/>
          <a:p>
            <a:pPr algn="ctr"/>
            <a:r>
              <a:rPr lang="ru-RU" sz="40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Основные проблемы при планировании</a:t>
            </a:r>
            <a:endParaRPr lang="ru-RU" sz="40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r"/>
            <a:endParaRPr lang="ru-RU" sz="2400" b="1" dirty="0"/>
          </a:p>
        </p:txBody>
      </p:sp>
    </p:spTree>
    <p:extLst>
      <p:ext uri="{BB962C8B-B14F-4D97-AF65-F5344CB8AC3E}">
        <p14:creationId xmlns="" xmlns:p14="http://schemas.microsoft.com/office/powerpoint/2010/main" val="10740529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085088" y="2063650"/>
            <a:ext cx="10802112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b="1" dirty="0" smtClean="0"/>
              <a:t>1</a:t>
            </a:r>
            <a:r>
              <a:rPr lang="ru-RU" sz="4400" b="1" dirty="0" smtClean="0"/>
              <a:t>. </a:t>
            </a:r>
            <a:r>
              <a:rPr lang="ru-RU" sz="4400" b="1" dirty="0"/>
              <a:t>Основные аспекты организации системы планирования в ДОО</a:t>
            </a:r>
          </a:p>
        </p:txBody>
      </p:sp>
    </p:spTree>
    <p:extLst>
      <p:ext uri="{BB962C8B-B14F-4D97-AF65-F5344CB8AC3E}">
        <p14:creationId xmlns="" xmlns:p14="http://schemas.microsoft.com/office/powerpoint/2010/main" val="14819085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80161" y="624110"/>
            <a:ext cx="10224452" cy="424402"/>
          </a:xfrm>
        </p:spPr>
        <p:txBody>
          <a:bodyPr>
            <a:normAutofit fontScale="90000"/>
          </a:bodyPr>
          <a:lstStyle/>
          <a:p>
            <a:r>
              <a:rPr lang="ru-RU" b="1" dirty="0"/>
              <a:t>Федеральный закон от 29 декабря 2012 г. N 273-ФЗ </a:t>
            </a:r>
            <a:r>
              <a:rPr lang="ru-RU" b="1" dirty="0" smtClean="0"/>
              <a:t>«Об </a:t>
            </a:r>
            <a:r>
              <a:rPr lang="ru-RU" b="1" dirty="0"/>
              <a:t>образовании в Российской </a:t>
            </a:r>
            <a:r>
              <a:rPr lang="ru-RU" b="1" dirty="0" smtClean="0"/>
              <a:t>Федерации»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21792" y="1743456"/>
            <a:ext cx="10773092" cy="4655446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b="1" dirty="0" smtClean="0"/>
              <a:t>Педагогический работник </a:t>
            </a:r>
            <a:r>
              <a:rPr lang="ru-RU" dirty="0" smtClean="0"/>
              <a:t>- </a:t>
            </a:r>
            <a:r>
              <a:rPr lang="ru-RU" dirty="0"/>
              <a:t>физическое лицо, которое состоит в трудовых, служебных отношениях с организацией, осуществляющей образовательную деятельность, и выполняет обязанности по обучению, воспитанию обучающихся и (или) </a:t>
            </a:r>
            <a:r>
              <a:rPr lang="ru-RU" dirty="0">
                <a:solidFill>
                  <a:schemeClr val="accent1"/>
                </a:solidFill>
              </a:rPr>
              <a:t>организации </a:t>
            </a:r>
            <a:r>
              <a:rPr lang="ru-RU" dirty="0" smtClean="0">
                <a:solidFill>
                  <a:schemeClr val="accent1"/>
                </a:solidFill>
              </a:rPr>
              <a:t>образовательной деятельности. </a:t>
            </a:r>
          </a:p>
          <a:p>
            <a:pPr marL="0" indent="0">
              <a:buNone/>
            </a:pPr>
            <a:r>
              <a:rPr lang="ru-RU" b="1" dirty="0"/>
              <a:t>О</a:t>
            </a:r>
            <a:r>
              <a:rPr lang="ru-RU" b="1" dirty="0" smtClean="0"/>
              <a:t>бразовательная </a:t>
            </a:r>
            <a:r>
              <a:rPr lang="ru-RU" b="1" dirty="0"/>
              <a:t>деятельность </a:t>
            </a:r>
            <a:r>
              <a:rPr lang="ru-RU" dirty="0"/>
              <a:t>- деятельность по реализации </a:t>
            </a:r>
            <a:r>
              <a:rPr lang="ru-RU" dirty="0">
                <a:solidFill>
                  <a:schemeClr val="accent1"/>
                </a:solidFill>
              </a:rPr>
              <a:t>образовательных </a:t>
            </a:r>
            <a:r>
              <a:rPr lang="ru-RU" dirty="0" smtClean="0">
                <a:solidFill>
                  <a:schemeClr val="accent1"/>
                </a:solidFill>
              </a:rPr>
              <a:t>программ.</a:t>
            </a:r>
          </a:p>
          <a:p>
            <a:pPr marL="0" indent="0">
              <a:buNone/>
            </a:pPr>
            <a:r>
              <a:rPr lang="ru-RU" b="1" dirty="0"/>
              <a:t>О</a:t>
            </a:r>
            <a:r>
              <a:rPr lang="ru-RU" b="1" dirty="0" smtClean="0"/>
              <a:t>бразовательная </a:t>
            </a:r>
            <a:r>
              <a:rPr lang="ru-RU" b="1" dirty="0"/>
              <a:t>программа </a:t>
            </a:r>
            <a:r>
              <a:rPr lang="ru-RU" dirty="0"/>
              <a:t>- комплекс основных характеристик образования (объем, содержание, планируемые результаты), организационно-педагогических условий и в случаях, предусмотренных настоящим Федеральным законом, форм аттестации, который представлен в виде учебного плана, календарного учебного графика, </a:t>
            </a:r>
            <a:r>
              <a:rPr lang="ru-RU" dirty="0">
                <a:solidFill>
                  <a:schemeClr val="accent1"/>
                </a:solidFill>
              </a:rPr>
              <a:t>рабочих программ </a:t>
            </a:r>
            <a:r>
              <a:rPr lang="ru-RU" dirty="0"/>
              <a:t>учебных предметов, курсов, дисциплин (модулей), иных компонентов, а также </a:t>
            </a:r>
            <a:r>
              <a:rPr lang="ru-RU" dirty="0" smtClean="0"/>
              <a:t>оценочных </a:t>
            </a:r>
            <a:r>
              <a:rPr lang="ru-RU" dirty="0"/>
              <a:t>и методических </a:t>
            </a:r>
            <a:r>
              <a:rPr lang="ru-RU" dirty="0" smtClean="0"/>
              <a:t>материалов.</a:t>
            </a:r>
          </a:p>
          <a:p>
            <a:pPr marL="0" indent="0">
              <a:buNone/>
            </a:pPr>
            <a:r>
              <a:rPr lang="ru-RU" dirty="0" smtClean="0">
                <a:solidFill>
                  <a:schemeClr val="tx1"/>
                </a:solidFill>
              </a:rPr>
              <a:t>     </a:t>
            </a:r>
            <a:r>
              <a:rPr lang="ru-RU" dirty="0" smtClean="0">
                <a:solidFill>
                  <a:schemeClr val="accent1"/>
                </a:solidFill>
              </a:rPr>
              <a:t>Педагогические работники обязаны </a:t>
            </a:r>
            <a:r>
              <a:rPr lang="ru-RU" dirty="0"/>
              <a:t>осуществлять свою деятельность на высоком профессиональном уровне, обеспечивать в полном объеме реализацию преподаваемых учебных предмета, курса, дисциплины (модуля) в соответствии с </a:t>
            </a:r>
            <a:r>
              <a:rPr lang="ru-RU" dirty="0">
                <a:solidFill>
                  <a:schemeClr val="accent1"/>
                </a:solidFill>
              </a:rPr>
              <a:t>утвержденной рабочей </a:t>
            </a:r>
            <a:r>
              <a:rPr lang="ru-RU" dirty="0" smtClean="0">
                <a:solidFill>
                  <a:schemeClr val="accent1"/>
                </a:solidFill>
              </a:rPr>
              <a:t>программой </a:t>
            </a:r>
            <a:r>
              <a:rPr lang="ru-RU" dirty="0" smtClean="0"/>
              <a:t>(пункт  1.1 стати 48).</a:t>
            </a:r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9151821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11809" y="624110"/>
            <a:ext cx="9992804" cy="1280890"/>
          </a:xfrm>
        </p:spPr>
        <p:txBody>
          <a:bodyPr>
            <a:normAutofit/>
          </a:bodyPr>
          <a:lstStyle/>
          <a:p>
            <a:pPr algn="ctr"/>
            <a:r>
              <a:rPr lang="ru-RU" b="1" dirty="0" smtClean="0"/>
              <a:t>Федеральный государственный стандарт дошкольного образования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87552" y="2133600"/>
            <a:ext cx="10517060" cy="3777622"/>
          </a:xfrm>
        </p:spPr>
        <p:txBody>
          <a:bodyPr>
            <a:normAutofit/>
          </a:bodyPr>
          <a:lstStyle/>
          <a:p>
            <a:r>
              <a:rPr lang="ru-RU" sz="3600" dirty="0"/>
              <a:t>Педагогические работники, реализующие Программу, должны обладать основными компетенциями, необходимыми для создания условия развития детей, обозначенными в п. 3.2.5 настоящего Стандарта</a:t>
            </a:r>
            <a:r>
              <a:rPr lang="ru-RU" sz="3600" dirty="0" smtClean="0"/>
              <a:t>. (пункт 3.4.2.)</a:t>
            </a:r>
            <a:endParaRPr lang="ru-RU" sz="3600" dirty="0"/>
          </a:p>
          <a:p>
            <a:endParaRPr lang="ru-RU" sz="3600" dirty="0"/>
          </a:p>
        </p:txBody>
      </p:sp>
    </p:spTree>
    <p:extLst>
      <p:ext uri="{BB962C8B-B14F-4D97-AF65-F5344CB8AC3E}">
        <p14:creationId xmlns="" xmlns:p14="http://schemas.microsoft.com/office/powerpoint/2010/main" val="6084969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94817" y="624110"/>
            <a:ext cx="10309796" cy="128089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/>
              <a:t>Профессиональный стандарт</a:t>
            </a:r>
            <a:r>
              <a:rPr lang="ru-RU" b="1" dirty="0"/>
              <a:t/>
            </a:r>
            <a:br>
              <a:rPr lang="ru-RU" b="1" dirty="0"/>
            </a:br>
            <a:r>
              <a:rPr lang="ru-RU" dirty="0"/>
              <a:t> </a:t>
            </a:r>
            <a:r>
              <a:rPr lang="ru-RU" sz="1800" b="1" dirty="0"/>
              <a:t> Педагог (педагогическая деятельность в сфере дошкольного,</a:t>
            </a:r>
            <a:r>
              <a:rPr lang="ru-RU" sz="1800" dirty="0"/>
              <a:t/>
            </a:r>
            <a:br>
              <a:rPr lang="ru-RU" sz="1800" dirty="0"/>
            </a:br>
            <a:r>
              <a:rPr lang="ru-RU" sz="1800" b="1" dirty="0"/>
              <a:t>начального общего, основного общего, среднего общего образования) (воспитатель, учитель)</a:t>
            </a:r>
            <a:r>
              <a:rPr lang="ru-RU" sz="1800" dirty="0"/>
              <a:t/>
            </a:r>
            <a:br>
              <a:rPr lang="ru-RU" sz="1800" dirty="0"/>
            </a:br>
            <a:r>
              <a:rPr lang="ru-RU" sz="1800" b="1" dirty="0"/>
              <a:t>(утв. </a:t>
            </a:r>
            <a:r>
              <a:rPr lang="ru-RU" sz="1800" b="1" dirty="0">
                <a:hlinkClick r:id="rId2"/>
              </a:rPr>
              <a:t>приказом</a:t>
            </a:r>
            <a:r>
              <a:rPr lang="ru-RU" sz="1800" b="1" dirty="0"/>
              <a:t> Министерства труда и социальной защиты РФ от 18 октября 2013 г. N 544н)</a:t>
            </a:r>
            <a:r>
              <a:rPr lang="ru-RU" sz="1800" dirty="0"/>
              <a:t/>
            </a:r>
            <a:br>
              <a:rPr lang="ru-RU" sz="1800" dirty="0"/>
            </a:br>
            <a:endParaRPr lang="ru-RU" sz="1800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4252531513"/>
              </p:ext>
            </p:extLst>
          </p:nvPr>
        </p:nvGraphicFramePr>
        <p:xfrm>
          <a:off x="755904" y="2377440"/>
          <a:ext cx="10724326" cy="363321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362163"/>
                <a:gridCol w="5362163"/>
              </a:tblGrid>
              <a:tr h="669277"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i="0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Трудовые действия</a:t>
                      </a:r>
                      <a:endParaRPr lang="ru-RU" dirty="0" smtClean="0"/>
                    </a:p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i="0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Необходимые умения</a:t>
                      </a:r>
                      <a:endParaRPr lang="ru-RU" dirty="0" smtClean="0"/>
                    </a:p>
                    <a:p>
                      <a:pPr algn="ctr"/>
                      <a:endParaRPr lang="ru-RU" dirty="0"/>
                    </a:p>
                  </a:txBody>
                  <a:tcPr/>
                </a:tc>
              </a:tr>
              <a:tr h="2963939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Планирование и реализация образовательной работы в группе в соответствии с ФГОС дошкольного образования;</a:t>
                      </a:r>
                      <a:endParaRPr lang="ru-RU" dirty="0" smtClean="0"/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Организовывать виды деятельности, осуществляемые в раннем и дошкольном возрасте: предметная, познавательно-исследовательская, игра (ролевая, режиссерская, с правилом), продуктивная; конструирование, создания широких возможностей для развития свободной игры детей, в том числе обеспечения игрового времени и пространства</a:t>
                      </a:r>
                      <a:endParaRPr lang="ru-RU" dirty="0" smtClean="0"/>
                    </a:p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35719686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хема 3"/>
          <p:cNvGraphicFramePr/>
          <p:nvPr>
            <p:extLst>
              <p:ext uri="{D42A27DB-BD31-4B8C-83A1-F6EECF244321}">
                <p14:modId xmlns="" xmlns:p14="http://schemas.microsoft.com/office/powerpoint/2010/main" val="1262940876"/>
              </p:ext>
            </p:extLst>
          </p:nvPr>
        </p:nvGraphicFramePr>
        <p:xfrm>
          <a:off x="2032000" y="719666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="" xmlns:p14="http://schemas.microsoft.com/office/powerpoint/2010/main" val="23432457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Легкий дым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877</TotalTime>
  <Words>1361</Words>
  <Application>Microsoft Office PowerPoint</Application>
  <PresentationFormat>Произвольный</PresentationFormat>
  <Paragraphs>165</Paragraphs>
  <Slides>28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28</vt:i4>
      </vt:variant>
    </vt:vector>
  </HeadingPairs>
  <TitlesOfParts>
    <vt:vector size="29" baseType="lpstr">
      <vt:lpstr>Легкий дым</vt:lpstr>
      <vt:lpstr>«Алгоритм разработки календарного планирования в деятельности воспитателя. Практические особенности, сложности и их преодоление»</vt:lpstr>
      <vt:lpstr>План: 1. Основные аспекты организации системы планирования в ДОО. 2. Комплексно-тематическое планирование на учебный год.  3. Календарное планирование образовательной деятельности в ДОУ: основные принципы, структурные и содержательные компоненты. 4.Комплект шаблонов для  календарного планирования деятельности воспитателя. </vt:lpstr>
      <vt:lpstr>Испытываете ли Вы трудности при планировании воспитательно-образовательной работы в детском саду?</vt:lpstr>
      <vt:lpstr>Основные проблемы при планировании</vt:lpstr>
      <vt:lpstr>Слайд 5</vt:lpstr>
      <vt:lpstr>Федеральный закон от 29 декабря 2012 г. N 273-ФЗ «Об образовании в Российской Федерации» </vt:lpstr>
      <vt:lpstr>Федеральный государственный стандарт дошкольного образования</vt:lpstr>
      <vt:lpstr>Профессиональный стандарт   Педагог (педагогическая деятельность в сфере дошкольного, начального общего, основного общего, среднего общего образования) (воспитатель, учитель) (утв. приказом Министерства труда и социальной защиты РФ от 18 октября 2013 г. N 544н) </vt:lpstr>
      <vt:lpstr>Слайд 9</vt:lpstr>
      <vt:lpstr>Слайд 10</vt:lpstr>
      <vt:lpstr>2. Комплексно-тематическое планирование на учебный год.  </vt:lpstr>
      <vt:lpstr>Слайд 12</vt:lpstr>
      <vt:lpstr>Слайд 13</vt:lpstr>
      <vt:lpstr>Слайд 14</vt:lpstr>
      <vt:lpstr>Слайд 15</vt:lpstr>
      <vt:lpstr>Слайд 16</vt:lpstr>
      <vt:lpstr>Перечень  необходимых документов для  планирования воспитательно-образовательной работы: </vt:lpstr>
      <vt:lpstr>7 условий, которые необходимо соблюдать при планировании: </vt:lpstr>
      <vt:lpstr>Комплект шаблонов для  календарного планирования деятельности воспитателя</vt:lpstr>
      <vt:lpstr>Слайд 20</vt:lpstr>
      <vt:lpstr>Назовите структурные компоненты календарного планирования ?</vt:lpstr>
      <vt:lpstr>Слайд 22</vt:lpstr>
      <vt:lpstr>Слайд 23</vt:lpstr>
      <vt:lpstr>Примерная циклограмма образовательной деятельности в старшей группе </vt:lpstr>
      <vt:lpstr>Слайд 25</vt:lpstr>
      <vt:lpstr>Планирование на неделю    Дата: сентябрь, 3 неделя Группа:  старшая группа. Тема «Овощи, фрукты»  Цель: Расширение представлений о полезных свойствах, условиях выращивания. Расширение знаний о сельскохозяйственном труде взрослых на полях и огородах.   </vt:lpstr>
      <vt:lpstr>Слайд 27</vt:lpstr>
      <vt:lpstr>Слайд 28</vt:lpstr>
    </vt:vector>
  </TitlesOfParts>
  <Company>DNS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Требования к оформлению календарно-тематического планирования</dc:title>
  <dc:creator>2</dc:creator>
  <cp:lastModifiedBy>Методический Кабинет</cp:lastModifiedBy>
  <cp:revision>94</cp:revision>
  <cp:lastPrinted>2018-06-04T07:16:18Z</cp:lastPrinted>
  <dcterms:created xsi:type="dcterms:W3CDTF">2018-03-15T06:25:32Z</dcterms:created>
  <dcterms:modified xsi:type="dcterms:W3CDTF">2020-11-18T08:08:01Z</dcterms:modified>
</cp:coreProperties>
</file>