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3" r:id="rId3"/>
    <p:sldId id="260" r:id="rId4"/>
    <p:sldId id="258" r:id="rId5"/>
    <p:sldId id="292" r:id="rId6"/>
    <p:sldId id="259" r:id="rId7"/>
    <p:sldId id="261" r:id="rId8"/>
    <p:sldId id="262" r:id="rId9"/>
    <p:sldId id="264" r:id="rId10"/>
    <p:sldId id="279" r:id="rId11"/>
    <p:sldId id="280" r:id="rId12"/>
    <p:sldId id="287" r:id="rId13"/>
    <p:sldId id="286" r:id="rId14"/>
    <p:sldId id="283" r:id="rId15"/>
    <p:sldId id="285" r:id="rId16"/>
    <p:sldId id="284" r:id="rId17"/>
    <p:sldId id="281" r:id="rId18"/>
    <p:sldId id="282" r:id="rId19"/>
    <p:sldId id="288" r:id="rId20"/>
    <p:sldId id="289" r:id="rId21"/>
    <p:sldId id="290" r:id="rId22"/>
    <p:sldId id="291" r:id="rId23"/>
    <p:sldId id="265" r:id="rId24"/>
    <p:sldId id="273" r:id="rId25"/>
    <p:sldId id="275" r:id="rId26"/>
    <p:sldId id="274" r:id="rId27"/>
    <p:sldId id="267" r:id="rId28"/>
    <p:sldId id="270" r:id="rId29"/>
    <p:sldId id="269" r:id="rId30"/>
    <p:sldId id="268" r:id="rId31"/>
    <p:sldId id="271" r:id="rId32"/>
    <p:sldId id="272" r:id="rId33"/>
    <p:sldId id="277" r:id="rId34"/>
    <p:sldId id="276" r:id="rId35"/>
    <p:sldId id="278" r:id="rId36"/>
    <p:sldId id="293" r:id="rId37"/>
    <p:sldId id="294" r:id="rId38"/>
    <p:sldId id="266" r:id="rId39"/>
  </p:sldIdLst>
  <p:sldSz cx="12192000" cy="6858000"/>
  <p:notesSz cx="6858000" cy="9144000"/>
  <p:custDataLst>
    <p:tags r:id="rId4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8536" autoAdjust="0"/>
  </p:normalViewPr>
  <p:slideViewPr>
    <p:cSldViewPr snapToGrid="0">
      <p:cViewPr varScale="1">
        <p:scale>
          <a:sx n="64" d="100"/>
          <a:sy n="64" d="100"/>
        </p:scale>
        <p:origin x="-96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9293-18FE-471B-95FF-C6240353B605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9E1EA-6473-44D6-8D41-AA8881286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64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6318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1200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8547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6087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8542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3733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4439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0085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7806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975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684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54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0554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9623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505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9750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4800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704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914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625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1079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528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08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5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675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5170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109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911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531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6203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891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6810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231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4125D-ABD4-4DDC-BC3D-48329D75A526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083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microsoft.com/office/2007/relationships/hdphoto" Target="../media/hdphoto6.wdp"/><Relationship Id="rId10" Type="http://schemas.openxmlformats.org/officeDocument/2006/relationships/image" Target="../media/image107.jpeg"/><Relationship Id="rId4" Type="http://schemas.openxmlformats.org/officeDocument/2006/relationships/image" Target="../media/image103.png"/><Relationship Id="rId9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17343" y="514059"/>
            <a:ext cx="5704856" cy="444531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400" b="1" dirty="0" smtClean="0"/>
              <a:t>Центр</a:t>
            </a:r>
            <a:r>
              <a:rPr lang="ru-RU" sz="4400" b="1" dirty="0" smtClean="0"/>
              <a:t> </a:t>
            </a:r>
            <a:r>
              <a:rPr lang="ru-RU" sz="4400" b="1" dirty="0" smtClean="0"/>
              <a:t>уединения, </a:t>
            </a:r>
          </a:p>
          <a:p>
            <a:pPr>
              <a:lnSpc>
                <a:spcPct val="100000"/>
              </a:lnSpc>
            </a:pPr>
            <a:r>
              <a:rPr lang="ru-RU" sz="4400" b="1" dirty="0" smtClean="0"/>
              <a:t>как условие создания позитивного психологического климата в группе</a:t>
            </a:r>
            <a:endParaRPr lang="ru-RU" sz="44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631543" y="5069116"/>
            <a:ext cx="6894285" cy="12300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99048">
                        <a14:foregroundMark x1="74603" y1="81614" x2="74603" y2="81614"/>
                        <a14:foregroundMark x1="54286" y1="78475" x2="54286" y2="78475"/>
                        <a14:foregroundMark x1="13651" y1="26906" x2="13651" y2="26906"/>
                        <a14:foregroundMark x1="80952" y1="78475" x2="80952" y2="78475"/>
                        <a14:foregroundMark x1="80317" y1="87892" x2="80317" y2="87892"/>
                        <a14:foregroundMark x1="73333" y1="88341" x2="73333" y2="88341"/>
                        <a14:foregroundMark x1="67619" y1="87892" x2="67619" y2="87892"/>
                        <a14:foregroundMark x1="63810" y1="82511" x2="63810" y2="82511"/>
                        <a14:foregroundMark x1="59365" y1="84753" x2="59365" y2="84753"/>
                        <a14:foregroundMark x1="55873" y1="86996" x2="55873" y2="86996"/>
                        <a14:foregroundMark x1="52063" y1="81166" x2="52063" y2="81166"/>
                        <a14:foregroundMark x1="54603" y1="72646" x2="54603" y2="72646"/>
                        <a14:foregroundMark x1="65079" y1="76682" x2="65079" y2="76682"/>
                        <a14:foregroundMark x1="73651" y1="75336" x2="73651" y2="75336"/>
                        <a14:foregroundMark x1="76825" y1="72646" x2="77143" y2="71300"/>
                        <a14:foregroundMark x1="83175" y1="73543" x2="83175" y2="73543"/>
                        <a14:foregroundMark x1="81905" y1="86099" x2="81905" y2="86099"/>
                        <a14:foregroundMark x1="87302" y1="86099" x2="87302" y2="86099"/>
                        <a14:foregroundMark x1="88889" y1="82960" x2="88889" y2="82960"/>
                        <a14:foregroundMark x1="75873" y1="91031" x2="75873" y2="90135"/>
                        <a14:foregroundMark x1="80000" y1="90583" x2="80000" y2="90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8335" y="514059"/>
            <a:ext cx="5856953" cy="414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35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85"/>
          <a:stretch/>
        </p:blipFill>
        <p:spPr>
          <a:xfrm>
            <a:off x="1101429" y="3888405"/>
            <a:ext cx="4806348" cy="279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8"/>
          <a:stretch/>
        </p:blipFill>
        <p:spPr>
          <a:xfrm>
            <a:off x="6248083" y="769248"/>
            <a:ext cx="4644168" cy="2990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945" y="760619"/>
            <a:ext cx="4808606" cy="3006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02"/>
          <a:stretch/>
        </p:blipFill>
        <p:spPr>
          <a:xfrm>
            <a:off x="7171794" y="3929063"/>
            <a:ext cx="4629680" cy="275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19099" y="114288"/>
            <a:ext cx="11382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позволяет форма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расположение,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стену можно повесить пейзажи,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обладающие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терапевтическим эффектом.</a:t>
            </a:r>
          </a:p>
        </p:txBody>
      </p:sp>
    </p:spTree>
    <p:extLst>
      <p:ext uri="{BB962C8B-B14F-4D97-AF65-F5344CB8AC3E}">
        <p14:creationId xmlns:p14="http://schemas.microsoft.com/office/powerpoint/2010/main" xmlns="" val="66422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4250" y="3692796"/>
            <a:ext cx="3920770" cy="311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812" y="3390261"/>
            <a:ext cx="4369951" cy="3299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94" t="12440" r="12339" b="12011"/>
          <a:stretch/>
        </p:blipFill>
        <p:spPr>
          <a:xfrm>
            <a:off x="8416480" y="136593"/>
            <a:ext cx="3559458" cy="277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24"/>
          <a:stretch/>
        </p:blipFill>
        <p:spPr>
          <a:xfrm>
            <a:off x="4226459" y="1525621"/>
            <a:ext cx="3060278" cy="2638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04812" y="372202"/>
            <a:ext cx="8011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известно, что сильным умиротворяющим свойством обладает вода, песок, именно поэтому различные световые и шумовые водопады, лава-лампы, песочные динамичные картины, также займут достойное место в «нише уединения».</a:t>
            </a:r>
          </a:p>
        </p:txBody>
      </p:sp>
    </p:spTree>
    <p:extLst>
      <p:ext uri="{BB962C8B-B14F-4D97-AF65-F5344CB8AC3E}">
        <p14:creationId xmlns:p14="http://schemas.microsoft.com/office/powerpoint/2010/main" xmlns="" val="42466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2582" y="195718"/>
            <a:ext cx="4829418" cy="31391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480" y="363047"/>
            <a:ext cx="3913539" cy="39722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8537" y="2725101"/>
            <a:ext cx="5412583" cy="363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297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49"/>
          <a:stretch/>
        </p:blipFill>
        <p:spPr>
          <a:xfrm>
            <a:off x="7660639" y="3328720"/>
            <a:ext cx="4238307" cy="3204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95" r="28626"/>
          <a:stretch/>
        </p:blipFill>
        <p:spPr>
          <a:xfrm>
            <a:off x="223520" y="471576"/>
            <a:ext cx="2824480" cy="6061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0639" y="90220"/>
            <a:ext cx="4238307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01" t="19680" r="14799" b="22400"/>
          <a:stretch/>
        </p:blipFill>
        <p:spPr>
          <a:xfrm>
            <a:off x="3761104" y="186581"/>
            <a:ext cx="3533776" cy="3045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262"/>
          <a:stretch/>
        </p:blipFill>
        <p:spPr>
          <a:xfrm>
            <a:off x="3168015" y="3110537"/>
            <a:ext cx="4372609" cy="342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485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20" r="23973"/>
          <a:stretch/>
        </p:blipFill>
        <p:spPr>
          <a:xfrm>
            <a:off x="9997623" y="156189"/>
            <a:ext cx="1787976" cy="3379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560" y="156189"/>
            <a:ext cx="5252824" cy="2952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4828" y="4348480"/>
            <a:ext cx="3777172" cy="2509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30" t="6519" r="10230" b="10222"/>
          <a:stretch/>
        </p:blipFill>
        <p:spPr>
          <a:xfrm>
            <a:off x="7796825" y="156189"/>
            <a:ext cx="1606637" cy="4030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56" r="29556"/>
          <a:stretch/>
        </p:blipFill>
        <p:spPr>
          <a:xfrm>
            <a:off x="5443477" y="1158240"/>
            <a:ext cx="2172705" cy="5313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367" y="3129280"/>
            <a:ext cx="3936492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152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959" y="302895"/>
            <a:ext cx="6634261" cy="4594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9220" y="1440815"/>
            <a:ext cx="4980305" cy="49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52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9453" y="146685"/>
            <a:ext cx="3333750" cy="33337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6685"/>
            <a:ext cx="5724525" cy="4248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934" b="91803" l="1096" r="98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9157" y="2357121"/>
            <a:ext cx="5556521" cy="464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508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552" y="378777"/>
            <a:ext cx="4787265" cy="456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23" r="9388" b="11963"/>
          <a:stretch/>
        </p:blipFill>
        <p:spPr>
          <a:xfrm>
            <a:off x="6883057" y="378777"/>
            <a:ext cx="4475823" cy="3059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13385" y="5296212"/>
            <a:ext cx="6316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Обязательным атрибутом такого уголка будут мягкие, красивые подушки, на которые ребенок сможет прилечь отдохнуть и, к примеру, послушать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расслабляющую музыку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(дуновение ветра, шум воды, пение птиц, звуки дождя).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7426" y="3583962"/>
            <a:ext cx="3705674" cy="327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0835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751"/>
          <a:stretch/>
        </p:blipFill>
        <p:spPr>
          <a:xfrm>
            <a:off x="4535896" y="2591302"/>
            <a:ext cx="3421380" cy="4025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87" r="15758"/>
          <a:stretch/>
        </p:blipFill>
        <p:spPr>
          <a:xfrm>
            <a:off x="677112" y="2901201"/>
            <a:ext cx="3569042" cy="375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33" r="18167"/>
          <a:stretch/>
        </p:blipFill>
        <p:spPr>
          <a:xfrm>
            <a:off x="8121117" y="2901202"/>
            <a:ext cx="3738880" cy="375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7973" y="-61264"/>
            <a:ext cx="4952081" cy="30533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3" t="13471" r="6609" b="14996"/>
          <a:stretch/>
        </p:blipFill>
        <p:spPr>
          <a:xfrm>
            <a:off x="634284" y="-26221"/>
            <a:ext cx="5486401" cy="3454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12757" y="542083"/>
            <a:ext cx="2470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Желательно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населить»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обнимашки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8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2450" y="3224045"/>
            <a:ext cx="3788136" cy="331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097" y="275195"/>
            <a:ext cx="3943141" cy="2957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0439" y="3250338"/>
            <a:ext cx="4516315" cy="3387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89" t="19900" r="7836" b="17910"/>
          <a:stretch/>
        </p:blipFill>
        <p:spPr>
          <a:xfrm>
            <a:off x="4815523" y="586454"/>
            <a:ext cx="4911047" cy="2692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815523" y="263289"/>
            <a:ext cx="7376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мячики, эспандеры хорошо снимают мышечное напряжение.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7" y="3434523"/>
            <a:ext cx="3666352" cy="266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Мешочки с изображением эмоций наполняются материалами разной фактуры (что то грубое в мешочек с эмоцией «гнев, злость», что-то мягкое в «радость» и т.д.) В продаже есть игрушки с различными наполнителями, сшиты из разных материалов. Можно использовать их.</a:t>
            </a:r>
          </a:p>
        </p:txBody>
      </p:sp>
    </p:spTree>
    <p:extLst>
      <p:ext uri="{BB962C8B-B14F-4D97-AF65-F5344CB8AC3E}">
        <p14:creationId xmlns:p14="http://schemas.microsoft.com/office/powerpoint/2010/main" xmlns="" val="28893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790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3.3.2. Развивающая предметно-пространственная среда должна обеспечивать возможность общения и совместной деятельности детей (в том числе детей разного возраста) и взрослых, двигательной активности детей, а также возможности для </a:t>
            </a:r>
            <a:r>
              <a:rPr lang="ru-RU" alt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3.3.4. Развивающая предметно-пространственная среда должна быть содержательно-насыщенной, трансформируемой, полифункциональной,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вариативной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доступной и безопасной.</a:t>
            </a:r>
          </a:p>
          <a:p>
            <a:pPr marL="0" indent="0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 предполагает:</a:t>
            </a:r>
          </a:p>
          <a:p>
            <a:pPr marL="0" indent="0"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в Организации или Группе различных пространств (для игры, конструирования, </a:t>
            </a:r>
            <a:r>
              <a:rPr lang="ru-RU" alt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пр.), а также разнообразных материалов, игр, игрушек и оборудования, обеспечивающих свободный выбор детей;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794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44" t="7875" r="6598" b="7354"/>
          <a:stretch/>
        </p:blipFill>
        <p:spPr>
          <a:xfrm>
            <a:off x="7643812" y="1005102"/>
            <a:ext cx="4162107" cy="305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3834" y="1005102"/>
            <a:ext cx="3921266" cy="2570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2744" y="4243388"/>
            <a:ext cx="4901556" cy="245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89" b="29200"/>
          <a:stretch/>
        </p:blipFill>
        <p:spPr>
          <a:xfrm>
            <a:off x="612093" y="3714751"/>
            <a:ext cx="4924932" cy="2871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60536" y="316323"/>
            <a:ext cx="11445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игрушки хорошо успокаивают, т.к. наполнитель очень пластичный, легко поддается.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– возможность отработать негативные эмоции, трансформировать их.</a:t>
            </a:r>
          </a:p>
        </p:txBody>
      </p:sp>
    </p:spTree>
    <p:extLst>
      <p:ext uri="{BB962C8B-B14F-4D97-AF65-F5344CB8AC3E}">
        <p14:creationId xmlns:p14="http://schemas.microsoft.com/office/powerpoint/2010/main" xmlns="" val="41586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8842" y="1357313"/>
            <a:ext cx="3362561" cy="53543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7184" y="3312160"/>
            <a:ext cx="4070039" cy="3423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45" b="9633"/>
          <a:stretch/>
        </p:blipFill>
        <p:spPr>
          <a:xfrm>
            <a:off x="7957183" y="32067"/>
            <a:ext cx="4070039" cy="3142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28" r="25333"/>
          <a:stretch/>
        </p:blipFill>
        <p:spPr>
          <a:xfrm>
            <a:off x="182880" y="49962"/>
            <a:ext cx="3312160" cy="67267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03820" y="127160"/>
            <a:ext cx="36242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Сувенирные маятники. Повторяющиеся движения могут отвлечь тревожного ребенка и успокоить агрессивного, </a:t>
            </a:r>
            <a:r>
              <a:rPr lang="ru-RU" dirty="0" err="1"/>
              <a:t>гиперактивного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227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4963" y="3736340"/>
            <a:ext cx="49784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3730" y="227330"/>
            <a:ext cx="4765039" cy="331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779" y="1780335"/>
            <a:ext cx="41148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9779" y="467021"/>
            <a:ext cx="6174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Калейдоскопы неизбежно улучшают настроение. Созерцание любого «волшебства» отвлекает от тревожных мыслей даже взрослых людей.</a:t>
            </a:r>
          </a:p>
        </p:txBody>
      </p:sp>
    </p:spTree>
    <p:extLst>
      <p:ext uri="{BB962C8B-B14F-4D97-AF65-F5344CB8AC3E}">
        <p14:creationId xmlns:p14="http://schemas.microsoft.com/office/powerpoint/2010/main" xmlns="" val="4799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60400" y="406400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Нестандартное оборудование в </a:t>
            </a:r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центре</a:t>
            </a:r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283" y="1666857"/>
            <a:ext cx="4932898" cy="3699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4142" y="1666857"/>
            <a:ext cx="5781040" cy="35842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0400" y="5366531"/>
            <a:ext cx="1153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Отдельная категория игрушек и пособий уголка может быть направлена на то, чтобы ребенок смог выплеснуть все свои негативные эмоции.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этой функцией отлично справятся: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Подушки для битья.</a:t>
            </a:r>
          </a:p>
        </p:txBody>
      </p:sp>
    </p:spTree>
    <p:extLst>
      <p:ext uri="{BB962C8B-B14F-4D97-AF65-F5344CB8AC3E}">
        <p14:creationId xmlns:p14="http://schemas.microsoft.com/office/powerpoint/2010/main" xmlns="" val="35212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120" y="125730"/>
            <a:ext cx="3542192" cy="3360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120" y="3731925"/>
            <a:ext cx="3542192" cy="29464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6437" y="3731925"/>
            <a:ext cx="4548470" cy="2946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6437" y="150883"/>
            <a:ext cx="4548470" cy="33601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90038" y="1362253"/>
            <a:ext cx="317090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 Коробочка «Спрячь все плохое».</a:t>
            </a:r>
          </a:p>
          <a:p>
            <a:r>
              <a:rPr lang="ru-RU" dirty="0"/>
              <a:t>В нее дети выбрасывают всю свою «злость и обиду» (сжав предварительно кулачки и собрав в них все, что накопилось «нехорошего»)</a:t>
            </a:r>
          </a:p>
          <a:p>
            <a:endParaRPr lang="ru-RU" dirty="0"/>
          </a:p>
          <a:p>
            <a:r>
              <a:rPr lang="ru-RU" dirty="0"/>
              <a:t>Возможно это просто коробочка, а возможно, она волшебная. В нее «вкладываешь» свою грусть, а открывая – находишь там добрый совет.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96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1044" y="963225"/>
            <a:ext cx="4177061" cy="50997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003" y="495864"/>
            <a:ext cx="6003807" cy="45028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1906" y="541664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может быть, коробочка сможет светиться или воспроизводить успокаивающую мелодию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Вдруг найдется папа-волшебник, который ее смастерит.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4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171"/>
          <a:stretch/>
        </p:blipFill>
        <p:spPr>
          <a:xfrm>
            <a:off x="473710" y="285750"/>
            <a:ext cx="4829810" cy="6286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9325" y="285750"/>
            <a:ext cx="5039360" cy="45642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34049" y="499500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«Островок примирения».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возникновении конфликтных ситуаций, драк, ссор или споров дети должны зайти на этот "островок" (самодельный, красиво оформленный коврик) и решить свой конфликт по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Мирилке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(см. ниже)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3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3980" y="202564"/>
            <a:ext cx="9588500" cy="639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736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013" y="3567429"/>
            <a:ext cx="4781867" cy="318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013" y="264794"/>
            <a:ext cx="4781867" cy="31879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5412" y="264793"/>
            <a:ext cx="4781867" cy="3187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5412" y="3567429"/>
            <a:ext cx="4781867" cy="318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51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653" y="80961"/>
            <a:ext cx="4632008" cy="30880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341" y="80961"/>
            <a:ext cx="4632006" cy="30880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653" y="3454400"/>
            <a:ext cx="4632008" cy="30880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340" y="3454399"/>
            <a:ext cx="4632007" cy="30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981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14905"/>
            <a:ext cx="10515600" cy="37623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Создать положительный эмоциональный микроклимат в группе;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позитивное отношение ребенка к сверстникам и взрослым;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систематическую работу по нормализации и развитию эмоциональной сферы детей;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Способствовать сплочению детского коллектива, формируя позитивные дружеские отношения в группе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1089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преодоление эмоционального дискомфорта дошкольников, посредством создания в группах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 разгрузки -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уединения".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1040" y="174942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 в детском </a:t>
            </a:r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</a:t>
            </a:r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733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056" y="0"/>
            <a:ext cx="484828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8441" y="0"/>
            <a:ext cx="4848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98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5216" y="0"/>
            <a:ext cx="484828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218" y="0"/>
            <a:ext cx="4848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35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6596" y="0"/>
            <a:ext cx="484828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1774" y="0"/>
            <a:ext cx="4848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8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159" y="3479494"/>
            <a:ext cx="4239253" cy="3262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0487" y="890428"/>
            <a:ext cx="3460442" cy="493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1335" y="95249"/>
            <a:ext cx="4352078" cy="326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02" y="95249"/>
            <a:ext cx="4352078" cy="326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8002" y="3479494"/>
            <a:ext cx="413109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«Коврик злости».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детям избавиться от возникшего внезапно чувства гнева.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представляет собой обыкновенный коврик для прихожих с шероховатой поверхностью или связанный из грубых ниток, с небольшими разноцветными бантиками на нем. Ребенок снимает обувь, заходит на такой коврик и вытирает ножки до тех пор, пока ему не захочется улыбнуться.</a:t>
            </a:r>
          </a:p>
        </p:txBody>
      </p:sp>
    </p:spTree>
    <p:extLst>
      <p:ext uri="{BB962C8B-B14F-4D97-AF65-F5344CB8AC3E}">
        <p14:creationId xmlns:p14="http://schemas.microsoft.com/office/powerpoint/2010/main" xmlns="" val="40570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40" t="33347" r="9624" b="427"/>
          <a:stretch/>
        </p:blipFill>
        <p:spPr>
          <a:xfrm>
            <a:off x="785811" y="159861"/>
            <a:ext cx="3743325" cy="3109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78" t="14089"/>
          <a:stretch/>
        </p:blipFill>
        <p:spPr>
          <a:xfrm>
            <a:off x="4875761" y="205896"/>
            <a:ext cx="4422140" cy="306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7005" y="3797389"/>
            <a:ext cx="3921442" cy="2609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1668" y="559753"/>
            <a:ext cx="2841481" cy="46837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3840" y="324594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«Стаканчик для гнева».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красиво оформленный темный стакан. Если ребенок проявляет агрессию, воспитатель предлагает ему отойти в уголок уединения и оставить все нехорошие слова и мысли, всю свою злость, гнев в этом стаканчике. После чего ребенок имеет возможность выговориться, а стаканчик затем плотно закрывается и прячется, либо моется.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 использование одноразовых стаканчиков или стакана с салфетками. Тогда гнев можно «выбросить». Но они должны быть соответствующе оформлены (чехол, картинка, надпись). </a:t>
            </a:r>
          </a:p>
        </p:txBody>
      </p:sp>
    </p:spTree>
    <p:extLst>
      <p:ext uri="{BB962C8B-B14F-4D97-AF65-F5344CB8AC3E}">
        <p14:creationId xmlns:p14="http://schemas.microsoft.com/office/powerpoint/2010/main" xmlns="" val="4047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5074" y="4029074"/>
            <a:ext cx="6670911" cy="2828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7846" y="200025"/>
            <a:ext cx="4889024" cy="36667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9869" y="1057275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нестандартному оборудованию можно отнести и так называемые «уголки настроения», помогающие ребенку проработать и отпустить свои негативные эмоции: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«Доска настроения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/ «Уголок эмоций»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в группе, при желании, может нарисовать на этой доске свое настроение, эмоции, переживаемые чувства и пр. Кроме того, дети могут рассмотреть иллюстрации, изображающие разные эмоции, поразмышлять и выбрать себе ту картинку, которая соответствует его текущему настроению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Ребенок может прикрепить свое фото к определенной эмоции (прищепка, магнит, кармашек)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«Зеркало моего настроения»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ребёнка плохое настроение, можно предложить ему сесть перед зеркалом, в уголке уединения, посмотреть на себя внимательно и улыбнуться. Настроение обязательно улучшится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233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605" y="3295650"/>
            <a:ext cx="4551680" cy="3413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33" r="14637" b="10924"/>
          <a:stretch/>
        </p:blipFill>
        <p:spPr>
          <a:xfrm>
            <a:off x="263605" y="160972"/>
            <a:ext cx="4147503" cy="2951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0" r="7400"/>
          <a:stretch/>
        </p:blipFill>
        <p:spPr>
          <a:xfrm>
            <a:off x="5365171" y="160972"/>
            <a:ext cx="3240089" cy="2990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5"/>
          <a:stretch/>
        </p:blipFill>
        <p:spPr>
          <a:xfrm>
            <a:off x="5037206" y="3294698"/>
            <a:ext cx="4251790" cy="34147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0917" y="3294698"/>
            <a:ext cx="2561035" cy="34147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9323" y="121920"/>
            <a:ext cx="251263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82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88" r="10234"/>
          <a:stretch/>
        </p:blipFill>
        <p:spPr>
          <a:xfrm>
            <a:off x="214313" y="177449"/>
            <a:ext cx="3058966" cy="327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1" t="3851" r="6112"/>
          <a:stretch/>
        </p:blipFill>
        <p:spPr>
          <a:xfrm>
            <a:off x="7472364" y="177449"/>
            <a:ext cx="4529138" cy="6488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93" r="20729" b="25644"/>
          <a:stretch/>
        </p:blipFill>
        <p:spPr>
          <a:xfrm>
            <a:off x="214313" y="3516311"/>
            <a:ext cx="3058966" cy="31496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696" y="602898"/>
            <a:ext cx="3886250" cy="563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93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8624" y="254653"/>
            <a:ext cx="4680498" cy="27614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17" y="254653"/>
            <a:ext cx="7268207" cy="46173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Выводы</a:t>
            </a:r>
            <a:endParaRPr lang="ru-RU" dirty="0"/>
          </a:p>
          <a:p>
            <a:r>
              <a:rPr lang="ru-RU" dirty="0"/>
              <a:t>1. Для полноценного развития ребенка большое внимание следует уделять его эмоциональной сфере.</a:t>
            </a:r>
          </a:p>
          <a:p>
            <a:r>
              <a:rPr lang="ru-RU" dirty="0"/>
              <a:t>2. В основе нашей педагогической деятельности должна лежать уверенность в том, что каждый ребенок имеет право быть таким, какой он есть, и у каждого ребенка достаточно потенциальных сил для того, чтобы развиваться и быть счастливым.</a:t>
            </a:r>
          </a:p>
          <a:p>
            <a:r>
              <a:rPr lang="ru-RU" dirty="0"/>
              <a:t>3. Каждый ребенок, приходя в детский сад, должен иметь возможность в любое время (при необходимости) проработать свои негативные эмоции и избавиться от них. Именно поэтому очень важно, чтобы в группах создавались специальные зоны уединения, где ребенок будет чувствовать себя комфортно и безопасно и сможет избавиться от негатива посредством специально отобранного педагогом оборудования.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28875" y="4712374"/>
            <a:ext cx="9580247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отметить, что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содержимое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периодически обновлять, однако некоторые предметы должны находиться в уголке постоянно.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будет придавать ребенку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уверенности и постоянства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создать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нахождения в уголке уединения. Например, пока идут песочные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часы. Либо это будут символические картинки, которые дети будут класть в кармашки, прикреплять магнитом и т.д.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5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22960" y="386080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должен выглядеть уголок уединения в детском </a:t>
            </a:r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саду?</a:t>
            </a:r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3608" y="1498599"/>
            <a:ext cx="3699272" cy="4932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28588" y="1608057"/>
            <a:ext cx="74580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уединения должен быть небольшого размера и, скорее, напоминать небольшой домик, норку, в которой ребенок сможет переждать свой стресс, неприятные эмоции, расслабиться, а затем снова пойти навстречу коллективу.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уединения должен располагаться в спокойной зоне группы.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Цвета, используемые в уголке, должны быть пастельных оттенков, спокойными, не кричащими. Ребенок в нем должен отдыхать, а не дополнительно раздражаться агрессивными яркими тонами.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мини-домик можно сделать в виде шатра, ширмы, палатки и т.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 ребенок может самостоятельно проявить желание отправиться в уголок уединения, а может пойти туда по подсказке воспитателя: если педагог видит, что малыш чувствует себя дискомфортно, зажато или, напротив, ведет себя вызывающе, агрессивно.</a:t>
            </a:r>
          </a:p>
        </p:txBody>
      </p:sp>
    </p:spTree>
    <p:extLst>
      <p:ext uri="{BB962C8B-B14F-4D97-AF65-F5344CB8AC3E}">
        <p14:creationId xmlns:p14="http://schemas.microsoft.com/office/powerpoint/2010/main" xmlns="" val="276557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5000" y="365549"/>
            <a:ext cx="3561874" cy="4749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013" y="323667"/>
            <a:ext cx="3600787" cy="4791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5645" y="1454612"/>
            <a:ext cx="3788218" cy="5042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4597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3999" y="1260967"/>
            <a:ext cx="4026987" cy="5373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79" y="1260967"/>
            <a:ext cx="3576320" cy="5373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5786" y="1260968"/>
            <a:ext cx="3573385" cy="5373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634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4017" y="3517053"/>
            <a:ext cx="4108133" cy="3081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2739" y="120308"/>
            <a:ext cx="4118886" cy="3089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04" b="5482"/>
          <a:stretch/>
        </p:blipFill>
        <p:spPr>
          <a:xfrm>
            <a:off x="7329487" y="340360"/>
            <a:ext cx="4382171" cy="6116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8313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629" y="130312"/>
            <a:ext cx="4431982" cy="3039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629" y="3376634"/>
            <a:ext cx="4431982" cy="3319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8466" y="130312"/>
            <a:ext cx="4376893" cy="6565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6514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60400" y="386080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Наполнение </a:t>
            </a:r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ентра</a:t>
            </a:r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3611" y="1767840"/>
            <a:ext cx="4921282" cy="3718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25" y="3407688"/>
            <a:ext cx="4939074" cy="32280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1868" y="148465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уединения, как правило, наполняют предметами, к которым ребенок испытывает теплые чувства, которые ему близки. Рекомендуется положить в него фотографии родных и близких (альбом, где есть странички у каждого ребенка из группы), игрушечный телефон, по которому можно "позвонить" маме с папой.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35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efbca5382728b3e67f258f4ebaf5e4e369fbc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1214</Words>
  <Application>Microsoft Office PowerPoint</Application>
  <PresentationFormat>Произвольный</PresentationFormat>
  <Paragraphs>87</Paragraphs>
  <Slides>38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ФГОС ДО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Уголок уединения</dc:title>
  <dc:creator>Admin</dc:creator>
  <cp:lastModifiedBy>Методический Кабинет</cp:lastModifiedBy>
  <cp:revision>57</cp:revision>
  <dcterms:created xsi:type="dcterms:W3CDTF">2015-11-12T13:42:53Z</dcterms:created>
  <dcterms:modified xsi:type="dcterms:W3CDTF">2019-06-10T07:54:47Z</dcterms:modified>
</cp:coreProperties>
</file>